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erverZoom="100000" strictFirstAndLastChars="0" saveSubsetFonts="1">
  <p:sldMasterIdLst>
    <p:sldMasterId id="2147483648" r:id="rId1"/>
    <p:sldMasterId id="2147483672" r:id="rId2"/>
  </p:sldMasterIdLst>
  <p:notesMasterIdLst>
    <p:notesMasterId r:id="rId11"/>
  </p:notesMasterIdLst>
  <p:handoutMasterIdLst>
    <p:handoutMasterId r:id="rId12"/>
  </p:handoutMasterIdLst>
  <p:sldIdLst>
    <p:sldId id="279" r:id="rId3"/>
    <p:sldId id="273" r:id="rId4"/>
    <p:sldId id="278" r:id="rId5"/>
    <p:sldId id="274" r:id="rId6"/>
    <p:sldId id="275" r:id="rId7"/>
    <p:sldId id="276" r:id="rId8"/>
    <p:sldId id="277" r:id="rId9"/>
    <p:sldId id="265" r:id="rId10"/>
  </p:sldIdLst>
  <p:sldSz cx="24384000" cy="13716000"/>
  <p:notesSz cx="6797675" cy="9928225"/>
  <p:defaultTextStyle>
    <a:defPPr>
      <a:defRPr lang="en-US"/>
    </a:defPPr>
    <a:lvl1pPr algn="l" defTabSz="825500" rtl="0" eaLnBrk="0" fontAlgn="base" hangingPunct="0">
      <a:spcBef>
        <a:spcPct val="0"/>
      </a:spcBef>
      <a:spcAft>
        <a:spcPct val="0"/>
      </a:spcAft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1pPr>
    <a:lvl2pPr marL="457200" algn="l" defTabSz="825500" rtl="0" eaLnBrk="0" fontAlgn="base" hangingPunct="0">
      <a:spcBef>
        <a:spcPct val="0"/>
      </a:spcBef>
      <a:spcAft>
        <a:spcPct val="0"/>
      </a:spcAft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2pPr>
    <a:lvl3pPr marL="914400" algn="l" defTabSz="825500" rtl="0" eaLnBrk="0" fontAlgn="base" hangingPunct="0">
      <a:spcBef>
        <a:spcPct val="0"/>
      </a:spcBef>
      <a:spcAft>
        <a:spcPct val="0"/>
      </a:spcAft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3pPr>
    <a:lvl4pPr marL="1371600" algn="l" defTabSz="825500" rtl="0" eaLnBrk="0" fontAlgn="base" hangingPunct="0">
      <a:spcBef>
        <a:spcPct val="0"/>
      </a:spcBef>
      <a:spcAft>
        <a:spcPct val="0"/>
      </a:spcAft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4pPr>
    <a:lvl5pPr marL="1828800" algn="l" defTabSz="825500" rtl="0" eaLnBrk="0" fontAlgn="base" hangingPunct="0">
      <a:spcBef>
        <a:spcPct val="0"/>
      </a:spcBef>
      <a:spcAft>
        <a:spcPct val="0"/>
      </a:spcAft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5pPr>
    <a:lvl6pPr marL="2286000" algn="l" defTabSz="914400" rtl="0" eaLnBrk="1" latinLnBrk="0" hangingPunct="1"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6pPr>
    <a:lvl7pPr marL="2743200" algn="l" defTabSz="914400" rtl="0" eaLnBrk="1" latinLnBrk="0" hangingPunct="1"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7pPr>
    <a:lvl8pPr marL="3200400" algn="l" defTabSz="914400" rtl="0" eaLnBrk="1" latinLnBrk="0" hangingPunct="1"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8pPr>
    <a:lvl9pPr marL="3657600" algn="l" defTabSz="914400" rtl="0" eaLnBrk="1" latinLnBrk="0" hangingPunct="1">
      <a:defRPr sz="3800" i="1" kern="1200">
        <a:solidFill>
          <a:srgbClr val="B93481"/>
        </a:solidFill>
        <a:latin typeface="Arial" panose="020B0604020202020204" pitchFamily="34" charset="0"/>
        <a:ea typeface="+mn-ea"/>
        <a:cs typeface="Arial" panose="020B0604020202020204" pitchFamily="34" charset="0"/>
        <a:sym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4320">
          <p15:clr>
            <a:srgbClr val="A4A3A4"/>
          </p15:clr>
        </p15:guide>
        <p15:guide id="2" pos="76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D3E8"/>
    <a:srgbClr val="E7EAF4"/>
    <a:srgbClr val="D5FFE2"/>
    <a:srgbClr val="303453"/>
    <a:srgbClr val="28304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90" y="90"/>
      </p:cViewPr>
      <p:guideLst>
        <p:guide orient="horz" pos="4320"/>
        <p:guide pos="76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07CF3FB-7924-4363-8258-CB6EF69A646E}" type="datetimeFigureOut">
              <a:rPr lang="en-GB"/>
              <a:pPr>
                <a:defRPr/>
              </a:pPr>
              <a:t>25/02/2020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EAFC1E44-E211-439A-9062-0FFF9C25F16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80708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sp>
      <p:sp>
        <p:nvSpPr>
          <p:cNvPr id="2" name="Rectangle 2"/>
          <p:cNvSpPr>
            <a:spLocks noGrp="1"/>
          </p:cNvSpPr>
          <p:nvPr>
            <p:ph type="body" sz="quarter" idx="1"/>
          </p:nvPr>
        </p:nvSpPr>
        <p:spPr bwMode="auto">
          <a:xfrm>
            <a:off x="906463" y="4716463"/>
            <a:ext cx="4984750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flat" cmpd="sng">
                <a:solidFill>
                  <a:srgbClr val="000000"/>
                </a:solidFill>
                <a:prstDash val="solid"/>
                <a:bevel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>
                <a:sym typeface="Helvetica Neue" charset="0"/>
              </a:rPr>
              <a:t>Click to edit Master text styles</a:t>
            </a:r>
          </a:p>
          <a:p>
            <a:pPr lvl="1"/>
            <a:r>
              <a:rPr lang="en-US" altLang="en-US" noProof="0">
                <a:sym typeface="Helvetica Neue" charset="0"/>
              </a:rPr>
              <a:t>Second level</a:t>
            </a:r>
          </a:p>
          <a:p>
            <a:pPr lvl="2"/>
            <a:r>
              <a:rPr lang="en-US" altLang="en-US" noProof="0">
                <a:sym typeface="Helvetica Neue" charset="0"/>
              </a:rPr>
              <a:t>Third level</a:t>
            </a:r>
          </a:p>
          <a:p>
            <a:pPr lvl="3"/>
            <a:r>
              <a:rPr lang="en-US" altLang="en-US" noProof="0">
                <a:sym typeface="Helvetica Neue" charset="0"/>
              </a:rPr>
              <a:t>Fourth level</a:t>
            </a:r>
          </a:p>
          <a:p>
            <a:pPr lvl="4"/>
            <a:r>
              <a:rPr lang="en-US" altLang="en-US" noProof="0">
                <a:sym typeface="Helvetica Neue" charset="0"/>
              </a:rPr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5579250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1pPr>
    <a:lvl2pPr indent="2286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2pPr>
    <a:lvl3pPr indent="4572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3pPr>
    <a:lvl4pPr indent="6858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4pPr>
    <a:lvl5pPr indent="914400" algn="l" defTabSz="457200" rtl="0" eaLnBrk="0" fontAlgn="base" hangingPunct="0">
      <a:lnSpc>
        <a:spcPct val="117000"/>
      </a:lnSpc>
      <a:spcBef>
        <a:spcPct val="0"/>
      </a:spcBef>
      <a:spcAft>
        <a:spcPct val="0"/>
      </a:spcAft>
      <a:defRPr sz="2200" kern="1200">
        <a:solidFill>
          <a:srgbClr val="000000"/>
        </a:solidFill>
        <a:latin typeface="Helvetica Neue" charset="0"/>
        <a:ea typeface="Helvetica Neue" charset="0"/>
        <a:cs typeface="Helvetica Neue" charset="0"/>
        <a:sym typeface="Helvetica Neue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264172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4015037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3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73588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2291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0949040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66044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1523962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35184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95798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56603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2800" y="3009900"/>
            <a:ext cx="10896600" cy="7027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861800" y="3009900"/>
            <a:ext cx="10896600" cy="70278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4180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038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06764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906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200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GB" noProof="0">
              <a:sym typeface="Arial" panose="020B0604020202020204" pitchFamily="34" charset="0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93094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24121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281525" y="1717675"/>
            <a:ext cx="5489575" cy="832008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2800" y="1717675"/>
            <a:ext cx="16316325" cy="832008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9470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1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9220"/>
            <a:ext cx="24384000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1103" y="5730875"/>
            <a:ext cx="15414920" cy="2940050"/>
          </a:xfrm>
        </p:spPr>
        <p:txBody>
          <a:bodyPr anchor="t">
            <a:normAutofit/>
          </a:bodyPr>
          <a:lstStyle>
            <a:lvl1pPr algn="l">
              <a:defRPr sz="6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71103" y="10513316"/>
            <a:ext cx="14221000" cy="2898900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bg1"/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396998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2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>
            <a:normAutofit/>
          </a:bodyPr>
          <a:lstStyle>
            <a:lvl1pPr algn="l">
              <a:defRPr sz="6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7772400"/>
            <a:ext cx="17068800" cy="3505200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95150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>
            <a:normAutofit/>
          </a:bodyPr>
          <a:lstStyle>
            <a:lvl1pPr algn="l">
              <a:defRPr sz="64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828800" y="7772400"/>
            <a:ext cx="17068800" cy="3505200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422345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4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1828800" y="4260851"/>
            <a:ext cx="20726400" cy="2940050"/>
          </a:xfrm>
        </p:spPr>
        <p:txBody>
          <a:bodyPr>
            <a:normAutofit/>
          </a:bodyPr>
          <a:lstStyle>
            <a:lvl1pPr algn="l">
              <a:defRPr sz="6400"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"/>
          </p:nvPr>
        </p:nvSpPr>
        <p:spPr>
          <a:xfrm>
            <a:off x="1828800" y="7772400"/>
            <a:ext cx="17068800" cy="3505200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rgbClr val="FFFFFF"/>
                </a:solidFill>
              </a:defRPr>
            </a:lvl1pPr>
            <a:lvl2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572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486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400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7315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22984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Date Placeholder 4"/>
          <p:cNvSpPr>
            <a:spLocks noGrp="1"/>
          </p:cNvSpPr>
          <p:nvPr>
            <p:ph type="dt" sz="half" idx="10"/>
          </p:nvPr>
        </p:nvSpPr>
        <p:spPr>
          <a:xfrm>
            <a:off x="3843868" y="12712701"/>
            <a:ext cx="2779411" cy="730250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2/25/2020</a:t>
            </a:fld>
            <a:endParaRPr lang="en-GB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52293" y="12712701"/>
            <a:ext cx="7721600" cy="730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19233"/>
            <a:ext cx="21945600" cy="2116042"/>
          </a:xfrm>
        </p:spPr>
        <p:txBody>
          <a:bodyPr>
            <a:normAutofit/>
          </a:bodyPr>
          <a:lstStyle>
            <a:lvl1pPr algn="l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224327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>
          <a:xfrm>
            <a:off x="3843868" y="12712701"/>
            <a:ext cx="2779411" cy="730250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2/25/2020</a:t>
            </a:fld>
            <a:endParaRPr lang="en-GB" dirty="0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52293" y="12712701"/>
            <a:ext cx="7721600" cy="730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764185"/>
            <a:ext cx="21945600" cy="2071090"/>
          </a:xfrm>
        </p:spPr>
        <p:txBody>
          <a:bodyPr>
            <a:normAutofit/>
          </a:bodyPr>
          <a:lstStyle>
            <a:lvl1pPr algn="l">
              <a:defRPr sz="4800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070226"/>
            <a:ext cx="10773835" cy="1279524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9200" y="4349750"/>
            <a:ext cx="10773835" cy="790257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86735" y="3070226"/>
            <a:ext cx="10778067" cy="1279524"/>
          </a:xfrm>
        </p:spPr>
        <p:txBody>
          <a:bodyPr anchor="b">
            <a:normAutofit/>
          </a:bodyPr>
          <a:lstStyle>
            <a:lvl1pPr marL="0" indent="0">
              <a:buNone/>
              <a:defRPr sz="2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86735" y="4349750"/>
            <a:ext cx="10778067" cy="790257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3200"/>
            </a:lvl6pPr>
            <a:lvl7pPr>
              <a:defRPr sz="3200"/>
            </a:lvl7pPr>
            <a:lvl8pPr>
              <a:defRPr sz="3200"/>
            </a:lvl8pPr>
            <a:lvl9pPr>
              <a:defRPr sz="32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9564541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1" y="786661"/>
            <a:ext cx="8022168" cy="2083538"/>
          </a:xfr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33467" y="786661"/>
            <a:ext cx="13631333" cy="11465666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800"/>
            </a:lvl2pPr>
            <a:lvl3pPr>
              <a:defRPr sz="2800"/>
            </a:lvl3pPr>
            <a:lvl4pPr>
              <a:defRPr sz="2800"/>
            </a:lvl4pPr>
            <a:lvl5pPr>
              <a:defRPr sz="28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1" y="2870201"/>
            <a:ext cx="8022168" cy="9382126"/>
          </a:xfrm>
        </p:spPr>
        <p:txBody>
          <a:bodyPr/>
          <a:lstStyle>
            <a:lvl1pPr marL="0" indent="0">
              <a:buNone/>
              <a:defRPr sz="2800"/>
            </a:lvl1pPr>
            <a:lvl2pPr marL="914400" indent="0">
              <a:buNone/>
              <a:defRPr sz="2400"/>
            </a:lvl2pPr>
            <a:lvl3pPr marL="1828800" indent="0">
              <a:buNone/>
              <a:defRPr sz="2000"/>
            </a:lvl3pPr>
            <a:lvl4pPr marL="2743200" indent="0">
              <a:buNone/>
              <a:defRPr sz="1800"/>
            </a:lvl4pPr>
            <a:lvl5pPr marL="3657600" indent="0">
              <a:buNone/>
              <a:defRPr sz="1800"/>
            </a:lvl5pPr>
            <a:lvl6pPr marL="4572000" indent="0">
              <a:buNone/>
              <a:defRPr sz="1800"/>
            </a:lvl6pPr>
            <a:lvl7pPr marL="5486400" indent="0">
              <a:buNone/>
              <a:defRPr sz="1800"/>
            </a:lvl7pPr>
            <a:lvl8pPr marL="6400800" indent="0">
              <a:buNone/>
              <a:defRPr sz="1800"/>
            </a:lvl8pPr>
            <a:lvl9pPr marL="7315200" indent="0">
              <a:buNone/>
              <a:defRPr sz="1800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43868" y="12712701"/>
            <a:ext cx="2779411" cy="730250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2/25/2020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52293" y="12712701"/>
            <a:ext cx="7721600" cy="730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57515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05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>
          <a:xfrm>
            <a:off x="3843868" y="12712701"/>
            <a:ext cx="2779411" cy="730250"/>
          </a:xfrm>
          <a:prstGeom prst="rect">
            <a:avLst/>
          </a:prstGeom>
        </p:spPr>
        <p:txBody>
          <a:bodyPr/>
          <a:lstStyle/>
          <a:p>
            <a:fld id="{A94F5801-AFDE-684F-8BBB-E7EBF0E64DE7}" type="datetimeFigureOut">
              <a:rPr lang="en-US" smtClean="0"/>
              <a:t>2/25/2020</a:t>
            </a:fld>
            <a:endParaRPr lang="en-GB" dirty="0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7252293" y="12712701"/>
            <a:ext cx="7721600" cy="730250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endParaRPr lang="en-GB" dirty="0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/>
          <a:lstStyle/>
          <a:p>
            <a:fld id="{B43670A9-E71B-C24A-BC7A-6EBF172A878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87218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10" Type="http://schemas.openxmlformats.org/officeDocument/2006/relationships/image" Target="../media/image2.jpg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/>
          </p:cNvSpPr>
          <p:nvPr>
            <p:ph type="title"/>
          </p:nvPr>
        </p:nvSpPr>
        <p:spPr bwMode="auto">
          <a:xfrm>
            <a:off x="825500" y="1717675"/>
            <a:ext cx="21945600" cy="1077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title style</a:t>
            </a:r>
          </a:p>
        </p:txBody>
      </p:sp>
      <p:sp>
        <p:nvSpPr>
          <p:cNvPr id="1027" name="Rectangle 2"/>
          <p:cNvSpPr>
            <a:spLocks noGrp="1"/>
          </p:cNvSpPr>
          <p:nvPr>
            <p:ph type="body" idx="1"/>
          </p:nvPr>
        </p:nvSpPr>
        <p:spPr bwMode="auto">
          <a:xfrm>
            <a:off x="812800" y="3009900"/>
            <a:ext cx="21945600" cy="7027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45720" tIns="45720" rIns="4572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>
                <a:sym typeface="Arial" panose="020B0604020202020204" pitchFamily="34" charset="0"/>
              </a:rPr>
              <a:t>Click to edit Master text styles</a:t>
            </a:r>
          </a:p>
          <a:p>
            <a:pPr lvl="1"/>
            <a:r>
              <a:rPr lang="en-US" altLang="en-US">
                <a:sym typeface="Arial" panose="020B0604020202020204" pitchFamily="34" charset="0"/>
              </a:rPr>
              <a:t>Second level</a:t>
            </a:r>
          </a:p>
          <a:p>
            <a:pPr lvl="2"/>
            <a:r>
              <a:rPr lang="en-US" altLang="en-US">
                <a:sym typeface="Arial" panose="020B0604020202020204" pitchFamily="34" charset="0"/>
              </a:rPr>
              <a:t>Third level</a:t>
            </a:r>
          </a:p>
          <a:p>
            <a:pPr lvl="3"/>
            <a:r>
              <a:rPr lang="en-US" altLang="en-US">
                <a:sym typeface="Arial" panose="020B0604020202020204" pitchFamily="34" charset="0"/>
              </a:rPr>
              <a:t>Fourth level</a:t>
            </a:r>
          </a:p>
          <a:p>
            <a:pPr lvl="4"/>
            <a:r>
              <a:rPr lang="en-US" altLang="en-US">
                <a:sym typeface="Arial" panose="020B0604020202020204" pitchFamily="34" charset="0"/>
              </a:rPr>
              <a:t>Fifth level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E610CF6F-6BFF-4E1C-B5C3-9A1FCA9E589C}"/>
              </a:ext>
            </a:extLst>
          </p:cNvPr>
          <p:cNvSpPr txBox="1"/>
          <p:nvPr userDrawn="1"/>
        </p:nvSpPr>
        <p:spPr>
          <a:xfrm>
            <a:off x="22489144" y="1053040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0C37C2F3-CA5A-40CD-AD5F-6228FDF6F8C5}" type="slidenum">
              <a:rPr lang="en-GB" sz="2400" smtClean="0"/>
              <a:t>‹#›</a:t>
            </a:fld>
            <a:endParaRPr lang="en-GB" sz="24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hf hdr="0" ftr="0" dt="0"/>
  <p:txStyles>
    <p:titleStyle>
      <a:lvl1pPr algn="l" defTabSz="825500" rtl="0" eaLnBrk="0" fontAlgn="base" hangingPunct="0">
        <a:spcBef>
          <a:spcPct val="0"/>
        </a:spcBef>
        <a:spcAft>
          <a:spcPct val="0"/>
        </a:spcAft>
        <a:defRPr sz="8400" b="1" kern="1200">
          <a:solidFill>
            <a:srgbClr val="283045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l" defTabSz="825500" rtl="0" eaLnBrk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l" defTabSz="825500" rtl="0" eaLnBrk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l" defTabSz="825500" rtl="0" eaLnBrk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l" defTabSz="825500" rtl="0" eaLnBrk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l" defTabSz="825500" rtl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l" defTabSz="825500" rtl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l" defTabSz="825500" rtl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l" defTabSz="825500" rtl="0" fontAlgn="base" hangingPunct="0">
        <a:spcBef>
          <a:spcPct val="0"/>
        </a:spcBef>
        <a:spcAft>
          <a:spcPct val="0"/>
        </a:spcAft>
        <a:defRPr sz="8400" b="1">
          <a:solidFill>
            <a:srgbClr val="283045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defTabSz="825500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798B90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342900" algn="l" defTabSz="825500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798B90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342900" algn="l" defTabSz="825500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798B90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342900" algn="l" defTabSz="825500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798B90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342900" algn="l" defTabSz="825500" rtl="0" eaLnBrk="0" fontAlgn="base" hangingPunct="0">
        <a:spcBef>
          <a:spcPct val="0"/>
        </a:spcBef>
        <a:spcAft>
          <a:spcPct val="0"/>
        </a:spcAft>
        <a:defRPr sz="4800" kern="1200">
          <a:solidFill>
            <a:srgbClr val="798B90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05.jpg"/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  <p:sp>
        <p:nvSpPr>
          <p:cNvPr id="8" name="Date Placeholder 4"/>
          <p:cNvSpPr>
            <a:spLocks noGrp="1"/>
          </p:cNvSpPr>
          <p:nvPr>
            <p:ph type="dt" sz="half" idx="2"/>
          </p:nvPr>
        </p:nvSpPr>
        <p:spPr>
          <a:xfrm>
            <a:off x="3843868" y="12712701"/>
            <a:ext cx="2779411" cy="730250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fld id="{A94F5801-AFDE-684F-8BBB-E7EBF0E64DE7}" type="datetimeFigureOut">
              <a:rPr lang="en-US" smtClean="0"/>
              <a:pPr/>
              <a:t>2/25/2020</a:t>
            </a:fld>
            <a:endParaRPr lang="en-GB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3"/>
          </p:nvPr>
        </p:nvSpPr>
        <p:spPr>
          <a:xfrm>
            <a:off x="7252293" y="12712701"/>
            <a:ext cx="7721600" cy="730250"/>
          </a:xfrm>
          <a:prstGeom prst="rect">
            <a:avLst/>
          </a:prstGeom>
        </p:spPr>
        <p:txBody>
          <a:bodyPr anchor="ctr"/>
          <a:lstStyle>
            <a:lvl1pPr algn="l">
              <a:defRPr sz="2000">
                <a:solidFill>
                  <a:schemeClr val="bg2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0" name="Slide Number Placeholder 6"/>
          <p:cNvSpPr>
            <a:spLocks noGrp="1"/>
          </p:cNvSpPr>
          <p:nvPr>
            <p:ph type="sldNum" sz="quarter" idx="4"/>
          </p:nvPr>
        </p:nvSpPr>
        <p:spPr>
          <a:xfrm>
            <a:off x="17475200" y="12712701"/>
            <a:ext cx="5689600" cy="730250"/>
          </a:xfrm>
          <a:prstGeom prst="rect">
            <a:avLst/>
          </a:prstGeom>
        </p:spPr>
        <p:txBody>
          <a:bodyPr anchor="ctr"/>
          <a:lstStyle>
            <a:lvl1pPr>
              <a:defRPr sz="2000">
                <a:solidFill>
                  <a:schemeClr val="bg2"/>
                </a:solidFill>
              </a:defRPr>
            </a:lvl1pPr>
          </a:lstStyle>
          <a:p>
            <a:fld id="{B43670A9-E71B-C24A-BC7A-6EBF172A8789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200" y="715540"/>
            <a:ext cx="21945600" cy="21197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200" y="3200401"/>
            <a:ext cx="21945600" cy="9051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30595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</p:sldLayoutIdLst>
  <p:txStyles>
    <p:titleStyle>
      <a:lvl1pPr algn="ctr" defTabSz="914400" rtl="0" eaLnBrk="1" latinLnBrk="0" hangingPunct="1"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85800" indent="-6858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1485900" indent="-57150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914400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9144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914400" rtl="0" eaLnBrk="1" latinLnBrk="0" hangingPunct="1">
        <a:spcBef>
          <a:spcPct val="20000"/>
        </a:spcBef>
        <a:buFont typeface="Arial"/>
        <a:buChar char="»"/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914400" rtl="0" eaLnBrk="1" latinLnBrk="0" hangingPunct="1">
        <a:spcBef>
          <a:spcPct val="20000"/>
        </a:spcBef>
        <a:buFont typeface="Arial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9144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UK JEWISH BURIAL ARRANGEMENTS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Nigel Sloam, Nigel Sloam &amp; Co.</a:t>
            </a:r>
          </a:p>
          <a:p>
            <a:r>
              <a:rPr lang="en-US" dirty="0">
                <a:solidFill>
                  <a:srgbClr val="002060"/>
                </a:solidFill>
              </a:rPr>
              <a:t>2</a:t>
            </a:r>
            <a:r>
              <a:rPr lang="en-US" baseline="30000" dirty="0">
                <a:solidFill>
                  <a:srgbClr val="002060"/>
                </a:solidFill>
              </a:rPr>
              <a:t>nd</a:t>
            </a:r>
            <a:r>
              <a:rPr lang="en-US" dirty="0">
                <a:solidFill>
                  <a:srgbClr val="002060"/>
                </a:solidFill>
              </a:rPr>
              <a:t> March 2020</a:t>
            </a:r>
            <a:endParaRPr lang="en-GB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50767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dirty="0"/>
              <a:t>Outline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36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Basics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Membership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Financial Structure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Regulatory Environment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dirty="0"/>
              <a:t>Professional Aspects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3600" dirty="0"/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 dirty="0"/>
              <a:t>Basics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Many different UK </a:t>
            </a:r>
            <a:r>
              <a:rPr lang="en-GB" altLang="en-US" sz="3600" dirty="0" smtClean="0"/>
              <a:t>Jewish burial </a:t>
            </a:r>
            <a:r>
              <a:rPr lang="en-GB" altLang="en-US" sz="3600" dirty="0"/>
              <a:t>(funeral expenses) societies</a:t>
            </a:r>
          </a:p>
          <a:p>
            <a:pPr marL="0" indent="0" eaLnBrk="1">
              <a:defRPr/>
            </a:pPr>
            <a:r>
              <a:rPr lang="en-GB" altLang="en-US" sz="3200" dirty="0"/>
              <a:t>	- 	</a:t>
            </a:r>
            <a:r>
              <a:rPr lang="en-GB" altLang="en-US" sz="2800" dirty="0"/>
              <a:t>nationally and provincially</a:t>
            </a:r>
          </a:p>
          <a:p>
            <a:pPr marL="0" indent="0" eaLnBrk="1">
              <a:defRPr/>
            </a:pPr>
            <a:r>
              <a:rPr lang="en-GB" altLang="en-US" sz="2800" dirty="0"/>
              <a:t>	-	representing different </a:t>
            </a:r>
            <a:r>
              <a:rPr lang="en-GB" altLang="en-US" sz="2800" dirty="0" smtClean="0"/>
              <a:t>groups/denominations/localities </a:t>
            </a:r>
            <a:endParaRPr lang="en-GB" altLang="en-US" sz="2800" dirty="0"/>
          </a:p>
          <a:p>
            <a:pPr marL="0" indent="0" eaLnBrk="1">
              <a:defRPr/>
            </a:pPr>
            <a:r>
              <a:rPr lang="en-GB" altLang="en-US" sz="2800" dirty="0"/>
              <a:t>	-	providing benefits for well over 100,000 members or </a:t>
            </a:r>
            <a:r>
              <a:rPr lang="en-GB" altLang="en-US" sz="2800" dirty="0" smtClean="0"/>
              <a:t>families</a:t>
            </a:r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	some have been in existence for 200 years</a:t>
            </a:r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	their existence was generally unknown to the wider profession until a few years ago.</a:t>
            </a: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Run for community (or affiliated communities)</a:t>
            </a:r>
          </a:p>
          <a:p>
            <a:pPr marL="0" indent="0" eaLnBrk="1">
              <a:defRPr/>
            </a:pPr>
            <a:r>
              <a:rPr lang="en-GB" altLang="en-US" sz="2800" dirty="0"/>
              <a:t>	-	to ensure religious burial on standard basis</a:t>
            </a:r>
          </a:p>
          <a:p>
            <a:pPr marL="0" indent="0" eaLnBrk="1">
              <a:defRPr/>
            </a:pPr>
            <a:r>
              <a:rPr lang="en-GB" altLang="en-US" sz="2800" dirty="0"/>
              <a:t>	-	varying religious requirements</a:t>
            </a:r>
          </a:p>
          <a:p>
            <a:pPr marL="0" indent="0" eaLnBrk="1">
              <a:defRPr/>
            </a:pPr>
            <a:r>
              <a:rPr lang="en-GB" altLang="en-US" sz="2800" dirty="0"/>
              <a:t>	-	non-commercial, not-for-profit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Most own and maintain </a:t>
            </a:r>
            <a:r>
              <a:rPr lang="en-GB" altLang="en-US" sz="3600" dirty="0" smtClean="0"/>
              <a:t>and develop burial </a:t>
            </a:r>
            <a:r>
              <a:rPr lang="en-GB" altLang="en-US" sz="3600" dirty="0"/>
              <a:t>grounds</a:t>
            </a:r>
          </a:p>
          <a:p>
            <a:pPr marL="0" indent="0" eaLnBrk="1">
              <a:defRPr/>
            </a:pPr>
            <a:r>
              <a:rPr lang="en-GB" altLang="en-US" sz="2800" dirty="0"/>
              <a:t>	-	some lease from other groups or local authorities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Orthodox </a:t>
            </a:r>
            <a:r>
              <a:rPr lang="en-GB" altLang="en-US" sz="3600" dirty="0" smtClean="0"/>
              <a:t>Jews are </a:t>
            </a:r>
            <a:r>
              <a:rPr lang="en-GB" altLang="en-US" sz="3600" dirty="0"/>
              <a:t>only buried, Reform Jews either buried or cremated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Some organisations provide free charitable </a:t>
            </a:r>
            <a:r>
              <a:rPr lang="en-GB" altLang="en-US" sz="3600" dirty="0" smtClean="0"/>
              <a:t>burials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36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093019795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Membership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defRPr/>
            </a:pPr>
            <a:endParaRPr lang="en-GB" altLang="en-US" sz="32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Funeral scheme subscription normally requires membership</a:t>
            </a:r>
          </a:p>
          <a:p>
            <a:pPr marL="0" indent="0" eaLnBrk="1">
              <a:defRPr/>
            </a:pPr>
            <a:r>
              <a:rPr lang="en-GB" altLang="en-US" sz="2800" dirty="0"/>
              <a:t>	-	of community</a:t>
            </a:r>
          </a:p>
          <a:p>
            <a:pPr marL="0" indent="0" eaLnBrk="1">
              <a:defRPr/>
            </a:pPr>
            <a:r>
              <a:rPr lang="en-GB" altLang="en-US" sz="2800" dirty="0"/>
              <a:t>	-	rarely available on stand-alone basis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Funeral scheme membership lapses with main membership </a:t>
            </a:r>
          </a:p>
          <a:p>
            <a:pPr marL="0" indent="0" eaLnBrk="1">
              <a:defRPr/>
            </a:pPr>
            <a:r>
              <a:rPr lang="en-GB" altLang="en-US" sz="2800" dirty="0"/>
              <a:t>	-	relatively few “surrender values</a:t>
            </a:r>
            <a:r>
              <a:rPr lang="en-GB" altLang="en-US" sz="2800" dirty="0" smtClean="0"/>
              <a:t>” </a:t>
            </a:r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 	no transfer system in play</a:t>
            </a:r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 	but sometimes can pay a single premium </a:t>
            </a: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Membership fees not normally age related</a:t>
            </a:r>
          </a:p>
          <a:p>
            <a:pPr marL="0" indent="0" eaLnBrk="1">
              <a:defRPr/>
            </a:pPr>
            <a:r>
              <a:rPr lang="en-GB" altLang="en-US" sz="2800" dirty="0"/>
              <a:t>	-	new joiner fee between ages 35-75 fairly </a:t>
            </a:r>
            <a:r>
              <a:rPr lang="en-GB" altLang="en-US" sz="2800" dirty="0" smtClean="0"/>
              <a:t>common</a:t>
            </a:r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	premiums payable throughout life</a:t>
            </a: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Eligible non-members can pay for funerals when needed</a:t>
            </a:r>
          </a:p>
          <a:p>
            <a:pPr marL="0" indent="0" eaLnBrk="1">
              <a:defRPr/>
            </a:pPr>
            <a:r>
              <a:rPr lang="en-GB" altLang="en-US" sz="2800" dirty="0"/>
              <a:t>	-	rate often set to create surplus to subsidise scheme expenses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US" altLang="en-US" sz="3200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Financial Structure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defRPr/>
            </a:pPr>
            <a:endParaRPr lang="en-GB" altLang="en-US" sz="32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Finances often integrated with community funds</a:t>
            </a:r>
          </a:p>
          <a:p>
            <a:pPr marL="0" indent="0" eaLnBrk="1">
              <a:defRPr/>
            </a:pPr>
            <a:r>
              <a:rPr lang="en-GB" altLang="en-US" sz="2800" dirty="0"/>
              <a:t>	-	not always set up as separate trusts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Often benefit from communal charitable status</a:t>
            </a:r>
          </a:p>
          <a:p>
            <a:pPr marL="0" indent="0" eaLnBrk="1">
              <a:defRPr/>
            </a:pPr>
            <a:r>
              <a:rPr lang="en-GB" altLang="en-US" sz="2800" dirty="0"/>
              <a:t>	-	rely on tax exemptions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Fees usually paid annually</a:t>
            </a:r>
          </a:p>
          <a:p>
            <a:pPr marL="0" indent="0" eaLnBrk="1">
              <a:defRPr/>
            </a:pPr>
            <a:r>
              <a:rPr lang="en-GB" altLang="en-US" sz="2800" dirty="0"/>
              <a:t>	-	part of or in addition to main membership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Some schemes offer advance payment option</a:t>
            </a:r>
          </a:p>
          <a:p>
            <a:pPr marL="0" indent="0" eaLnBrk="1">
              <a:defRPr/>
            </a:pPr>
            <a:r>
              <a:rPr lang="en-GB" altLang="en-US" sz="2800" dirty="0"/>
              <a:t>	-	in part or in full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Additional income from tombstone levies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US" altLang="en-US" sz="3200" dirty="0"/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Regulatory Environment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832723" y="2795588"/>
            <a:ext cx="22828472" cy="7027863"/>
          </a:xfrm>
        </p:spPr>
        <p:txBody>
          <a:bodyPr/>
          <a:lstStyle/>
          <a:p>
            <a:pPr eaLnBrk="1">
              <a:defRPr/>
            </a:pPr>
            <a:endParaRPr lang="en-GB" altLang="en-US" sz="32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Guidance geared towards commercial plans </a:t>
            </a:r>
            <a:r>
              <a:rPr lang="en-GB" altLang="en-US" sz="3600" dirty="0" smtClean="0"/>
              <a:t>– these schemes were ignored!</a:t>
            </a:r>
            <a:endParaRPr lang="en-GB" altLang="en-US" sz="3600" dirty="0"/>
          </a:p>
          <a:p>
            <a:pPr marL="0" indent="0" eaLnBrk="1">
              <a:defRPr/>
            </a:pPr>
            <a:r>
              <a:rPr lang="en-GB" altLang="en-US" sz="2800" dirty="0"/>
              <a:t>	-	Non-mandatory guidance (“</a:t>
            </a:r>
            <a:r>
              <a:rPr lang="en-US" altLang="en-US" sz="2800" dirty="0"/>
              <a:t>Guide for Actuaries on UK Trust-Based Pre-Paid Funeral Plans</a:t>
            </a:r>
            <a:r>
              <a:rPr lang="en-GB" altLang="en-US" sz="2800" dirty="0"/>
              <a:t>”)</a:t>
            </a:r>
          </a:p>
          <a:p>
            <a:pPr marL="0" indent="0" eaLnBrk="1">
              <a:defRPr/>
            </a:pPr>
            <a:r>
              <a:rPr lang="en-GB" altLang="en-US" sz="2800" dirty="0"/>
              <a:t>	-	Actuarial Profession Standard Z1 (“</a:t>
            </a:r>
            <a:r>
              <a:rPr lang="en-US" altLang="en-US" sz="2800" dirty="0"/>
              <a:t>Duties and responsibilities for actuaries working for UK Trust-based Pre-Paid Funeral Plans</a:t>
            </a:r>
            <a:r>
              <a:rPr lang="en-GB" altLang="en-US" sz="2800" dirty="0"/>
              <a:t>”)</a:t>
            </a:r>
          </a:p>
          <a:p>
            <a:pPr marL="0" indent="0" eaLnBrk="1">
              <a:defRPr/>
            </a:pPr>
            <a:r>
              <a:rPr lang="en-GB" altLang="en-US" sz="2800" dirty="0"/>
              <a:t>	-	</a:t>
            </a:r>
            <a:r>
              <a:rPr lang="en-US" altLang="en-US" sz="2800" dirty="0"/>
              <a:t>Technical Actuarial Standard 400: Funeral plan trusts  (consultation opened 19 February 2020 on changes)</a:t>
            </a:r>
            <a:endParaRPr lang="en-GB" altLang="en-US" sz="2800" dirty="0"/>
          </a:p>
          <a:p>
            <a:pPr marL="0" indent="0" eaLnBrk="1">
              <a:defRPr/>
            </a:pPr>
            <a:r>
              <a:rPr lang="en-GB" altLang="en-US" sz="2800" dirty="0"/>
              <a:t>	-	all framed without </a:t>
            </a:r>
            <a:r>
              <a:rPr lang="en-GB" altLang="en-US" sz="2800" dirty="0" smtClean="0"/>
              <a:t>apparent knowledge </a:t>
            </a:r>
            <a:r>
              <a:rPr lang="en-GB" altLang="en-US" sz="2800" dirty="0"/>
              <a:t>of existence </a:t>
            </a:r>
            <a:r>
              <a:rPr lang="en-GB" altLang="en-US" sz="2800" dirty="0" smtClean="0"/>
              <a:t>or operation of </a:t>
            </a:r>
            <a:r>
              <a:rPr lang="en-GB" altLang="en-US" sz="2800" dirty="0"/>
              <a:t>these </a:t>
            </a:r>
            <a:r>
              <a:rPr lang="en-GB" altLang="en-US" sz="2800" dirty="0" smtClean="0"/>
              <a:t>faith based plans</a:t>
            </a: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Mirrored in other faith </a:t>
            </a:r>
            <a:r>
              <a:rPr lang="en-GB" altLang="en-US" sz="3600" dirty="0" smtClean="0"/>
              <a:t>communities who are now taking first steps to incept similar schemes</a:t>
            </a:r>
            <a:endParaRPr lang="en-GB" altLang="en-US" sz="36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“Life Assurance” style benefits provided</a:t>
            </a:r>
          </a:p>
          <a:p>
            <a:pPr marL="0" indent="0" eaLnBrk="1">
              <a:defRPr/>
            </a:pPr>
            <a:r>
              <a:rPr lang="en-GB" altLang="en-US" sz="3600" dirty="0"/>
              <a:t>	</a:t>
            </a:r>
            <a:r>
              <a:rPr lang="en-GB" altLang="en-US" sz="2800" dirty="0"/>
              <a:t>-	historically no explicit requirement for actuarial advice </a:t>
            </a:r>
            <a:endParaRPr lang="en-GB" altLang="en-US" sz="2800" dirty="0" smtClean="0"/>
          </a:p>
          <a:p>
            <a:pPr marL="0" indent="0" eaLnBrk="1">
              <a:defRPr/>
            </a:pPr>
            <a:r>
              <a:rPr lang="en-GB" altLang="en-US" sz="2800" dirty="0"/>
              <a:t>	</a:t>
            </a:r>
            <a:r>
              <a:rPr lang="en-GB" altLang="en-US" sz="2800" dirty="0" smtClean="0"/>
              <a:t>-	but leading counsel thought that these were subject to former insurance legislation</a:t>
            </a: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 smtClean="0"/>
              <a:t>No consensus that faith based schemes </a:t>
            </a:r>
            <a:r>
              <a:rPr lang="en-GB" altLang="en-US" sz="3600" dirty="0"/>
              <a:t>might fall </a:t>
            </a:r>
            <a:r>
              <a:rPr lang="en-GB" altLang="en-US" sz="3600" dirty="0" smtClean="0"/>
              <a:t>subject to regulation</a:t>
            </a:r>
            <a:endParaRPr lang="en-GB" altLang="en-US" sz="3600" dirty="0"/>
          </a:p>
          <a:p>
            <a:pPr marL="0" indent="0" eaLnBrk="1">
              <a:defRPr/>
            </a:pPr>
            <a:r>
              <a:rPr lang="en-GB" altLang="en-US" sz="2800" dirty="0"/>
              <a:t>	-	</a:t>
            </a:r>
            <a:r>
              <a:rPr lang="en-GB" altLang="en-US" sz="2800" dirty="0" smtClean="0"/>
              <a:t>the parties involved l</a:t>
            </a:r>
            <a:r>
              <a:rPr lang="en-GB" altLang="en-US" sz="2800" dirty="0" smtClean="0"/>
              <a:t>ong </a:t>
            </a:r>
            <a:r>
              <a:rPr lang="en-GB" altLang="en-US" sz="2800" dirty="0"/>
              <a:t>under </a:t>
            </a:r>
            <a:r>
              <a:rPr lang="en-GB" altLang="en-US" sz="2800" dirty="0" smtClean="0"/>
              <a:t>impression – or hope - </a:t>
            </a:r>
            <a:r>
              <a:rPr lang="en-GB" altLang="en-US" sz="2800" dirty="0"/>
              <a:t>that exempt from regulation</a:t>
            </a:r>
          </a:p>
          <a:p>
            <a:pPr marL="0" indent="0" eaLnBrk="1">
              <a:defRPr/>
            </a:pPr>
            <a:r>
              <a:rPr lang="en-GB" altLang="en-US" sz="2800" dirty="0"/>
              <a:t>	-	by virtue of being not-for-profit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Recent discussions with FCA indicate that this </a:t>
            </a:r>
            <a:r>
              <a:rPr lang="en-GB" altLang="en-US" sz="3600" dirty="0" smtClean="0"/>
              <a:t>could </a:t>
            </a:r>
            <a:r>
              <a:rPr lang="en-GB" altLang="en-US" sz="3600" dirty="0"/>
              <a:t>be wrong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US" altLang="en-US" sz="3200" dirty="0"/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/>
            <a:r>
              <a:rPr lang="en-US" altLang="en-US"/>
              <a:t>Professional Aspects</a:t>
            </a:r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>
              <a:defRPr/>
            </a:pPr>
            <a:endParaRPr lang="en-GB" altLang="en-US" sz="32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FCA/Treasury </a:t>
            </a:r>
            <a:r>
              <a:rPr lang="en-GB" altLang="en-US" sz="3600" dirty="0" smtClean="0"/>
              <a:t>have suggested that</a:t>
            </a:r>
            <a:r>
              <a:rPr lang="en-GB" altLang="en-US" sz="3600" dirty="0" smtClean="0"/>
              <a:t> </a:t>
            </a:r>
            <a:r>
              <a:rPr lang="en-GB" altLang="en-US" sz="3600" dirty="0"/>
              <a:t>these schemes may need to be regulated</a:t>
            </a:r>
          </a:p>
          <a:p>
            <a:pPr marL="0" indent="0" eaLnBrk="1">
              <a:defRPr/>
            </a:pPr>
            <a:r>
              <a:rPr lang="en-GB" altLang="en-US" sz="2800" dirty="0"/>
              <a:t>	-	by FCA and/or PRA</a:t>
            </a:r>
          </a:p>
          <a:p>
            <a:pPr marL="0" indent="0" eaLnBrk="1">
              <a:defRPr/>
            </a:pPr>
            <a:r>
              <a:rPr lang="en-GB" altLang="en-US" sz="2800" dirty="0"/>
              <a:t>	-	or otherwise need to meet specific criteria for exemption 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Actuaries are invited to advise intermittently in most </a:t>
            </a:r>
            <a:r>
              <a:rPr lang="en-GB" altLang="en-US" sz="3600" dirty="0" smtClean="0"/>
              <a:t>societies</a:t>
            </a:r>
          </a:p>
          <a:p>
            <a:pPr marL="0" indent="0" eaLnBrk="1">
              <a:defRPr/>
            </a:pPr>
            <a:r>
              <a:rPr lang="en-GB" altLang="en-US" sz="2800" dirty="0" smtClean="0"/>
              <a:t>	-</a:t>
            </a:r>
            <a:r>
              <a:rPr lang="en-GB" altLang="en-US" sz="2800" dirty="0"/>
              <a:t>	not necessarily at regular </a:t>
            </a:r>
            <a:r>
              <a:rPr lang="en-GB" altLang="en-US" sz="2800" dirty="0" smtClean="0"/>
              <a:t>intervals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3600" dirty="0" smtClean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 smtClean="0"/>
              <a:t>Some </a:t>
            </a:r>
            <a:r>
              <a:rPr lang="en-GB" altLang="en-US" sz="3600" dirty="0"/>
              <a:t>actuarial involvement has been on pro-bono basis</a:t>
            </a:r>
          </a:p>
          <a:p>
            <a:pPr marL="0" indent="0" eaLnBrk="1">
              <a:defRPr/>
            </a:pPr>
            <a:r>
              <a:rPr lang="en-GB" altLang="en-US" sz="2800" dirty="0"/>
              <a:t>	-	by community members under some communal pressure</a:t>
            </a:r>
          </a:p>
          <a:p>
            <a:pPr marL="0" indent="0" eaLnBrk="1">
              <a:defRPr/>
            </a:pPr>
            <a:r>
              <a:rPr lang="en-GB" altLang="en-US" sz="2800" dirty="0"/>
              <a:t>	-	who may not have recognised professional responsibilities and may be inexperienced</a:t>
            </a:r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GB" altLang="en-US" sz="28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/>
              <a:t>Data generally </a:t>
            </a:r>
            <a:r>
              <a:rPr lang="en-GB" altLang="en-US" sz="3600" dirty="0" smtClean="0"/>
              <a:t>poor</a:t>
            </a:r>
          </a:p>
          <a:p>
            <a:pPr marL="0" indent="0" eaLnBrk="1">
              <a:defRPr/>
            </a:pPr>
            <a:endParaRPr lang="en-GB" altLang="en-US" sz="3600" dirty="0" smtClean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r>
              <a:rPr lang="en-GB" altLang="en-US" sz="3600" dirty="0" smtClean="0"/>
              <a:t>Some communities are inherently difficult to regulate and are immune </a:t>
            </a:r>
            <a:r>
              <a:rPr lang="en-GB" altLang="en-US" sz="3600" smtClean="0"/>
              <a:t>to advice!</a:t>
            </a:r>
            <a:endParaRPr lang="en-GB" altLang="en-US" sz="3600" dirty="0"/>
          </a:p>
          <a:p>
            <a:pPr marL="685800" indent="-685800" eaLnBrk="1">
              <a:buFont typeface="Arial" panose="020B0604020202020204" pitchFamily="34" charset="0"/>
              <a:buChar char="•"/>
              <a:defRPr/>
            </a:pPr>
            <a:endParaRPr lang="en-US" altLang="en-US" sz="3200" dirty="0"/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E" sz="8000" b="1" dirty="0"/>
              <a:t>Disclaimer</a:t>
            </a:r>
            <a:endParaRPr lang="en-GB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IE" sz="4800" b="1" dirty="0">
                <a:solidFill>
                  <a:prstClr val="black"/>
                </a:solidFill>
                <a:latin typeface="Calibri"/>
              </a:rPr>
              <a:t>The views expressed in this presentation are those of the speaker,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E" sz="4800" b="1" dirty="0">
                <a:solidFill>
                  <a:prstClr val="black"/>
                </a:solidFill>
                <a:latin typeface="Calibri"/>
              </a:rPr>
              <a:t>Nigel </a:t>
            </a:r>
            <a:r>
              <a:rPr lang="en-IE" sz="4800" b="1" dirty="0" smtClean="0">
                <a:solidFill>
                  <a:prstClr val="black"/>
                </a:solidFill>
                <a:latin typeface="Calibri"/>
              </a:rPr>
              <a:t>Sloam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E" sz="4800" b="1" dirty="0" smtClean="0">
                <a:solidFill>
                  <a:prstClr val="black"/>
                </a:solidFill>
                <a:latin typeface="Calibri"/>
              </a:rPr>
              <a:t>and </a:t>
            </a:r>
            <a:r>
              <a:rPr lang="en-IE" sz="4800" b="1" dirty="0">
                <a:solidFill>
                  <a:prstClr val="black"/>
                </a:solidFill>
                <a:latin typeface="Calibri"/>
              </a:rPr>
              <a:t>not necessarily of the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IE" sz="4800" b="1" dirty="0">
                <a:solidFill>
                  <a:prstClr val="black"/>
                </a:solidFill>
                <a:latin typeface="Calibri"/>
              </a:rPr>
              <a:t>Staple Inn Actuarial Society</a:t>
            </a:r>
            <a:endParaRPr lang="en-GB" sz="4800" b="1" dirty="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01666613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">
  <a:themeElements>
    <a:clrScheme name="">
      <a:dk1>
        <a:srgbClr val="B93481"/>
      </a:dk1>
      <a:lt1>
        <a:srgbClr val="85B99B"/>
      </a:lt1>
      <a:dk2>
        <a:srgbClr val="535353"/>
      </a:dk2>
      <a:lt2>
        <a:srgbClr val="A7A7A7"/>
      </a:lt2>
      <a:accent1>
        <a:srgbClr val="0365C0"/>
      </a:accent1>
      <a:accent2>
        <a:srgbClr val="00882B"/>
      </a:accent2>
      <a:accent3>
        <a:srgbClr val="C2D9CB"/>
      </a:accent3>
      <a:accent4>
        <a:srgbClr val="9E2B6D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Default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5B99B"/>
        </a:solidFill>
        <a:ln w="25400" cap="flat" cmpd="sng" algn="ctr">
          <a:solidFill>
            <a:srgbClr val="0365C0"/>
          </a:solidFill>
          <a:prstDash val="solid"/>
          <a:bevel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800" b="0" i="1" u="none" strike="noStrike" cap="none" normalizeH="0" baseline="0" smtClean="0">
            <a:ln>
              <a:noFill/>
            </a:ln>
            <a:solidFill>
              <a:srgbClr val="B93481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85B99B"/>
        </a:solidFill>
        <a:ln w="25400" cap="flat" cmpd="sng" algn="ctr">
          <a:solidFill>
            <a:srgbClr val="0365C0"/>
          </a:solidFill>
          <a:prstDash val="solid"/>
          <a:bevel/>
          <a:headEnd type="none" w="med" len="med"/>
          <a:tailEnd type="none" w="med" len="med"/>
        </a:ln>
        <a:effectLst>
          <a:outerShdw blurRad="38100" dist="25400" dir="5400000" algn="ctr" rotWithShape="0">
            <a:srgbClr val="000000">
              <a:alpha val="50000"/>
            </a:srgbClr>
          </a:outerShdw>
        </a:effectLst>
      </a:spPr>
      <a:bodyPr vert="horz" wrap="square" lIns="50800" tIns="50800" rIns="50800" bIns="50800" numCol="1" anchor="ctr" anchorCtr="0" compatLnSpc="1">
        <a:prstTxWarp prst="textNoShape">
          <a:avLst/>
        </a:prstTxWarp>
        <a:spAutoFit/>
      </a:bodyPr>
      <a:lstStyle>
        <a:defPPr marL="0" marR="0" indent="0" algn="l" defTabSz="825500" rtl="0" eaLnBrk="1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3800" b="0" i="1" u="none" strike="noStrike" cap="none" normalizeH="0" baseline="0" smtClean="0">
            <a:ln>
              <a:noFill/>
            </a:ln>
            <a:solidFill>
              <a:srgbClr val="B93481"/>
            </a:solidFill>
            <a:effectLst/>
            <a:latin typeface="Arial" panose="020B0604020202020204" pitchFamily="34" charset="0"/>
            <a:cs typeface="Arial" panose="020B0604020202020204" pitchFamily="34" charset="0"/>
            <a:sym typeface="Arial" panose="020B0604020202020204" pitchFamily="34" charset="0"/>
          </a:defRPr>
        </a:defPPr>
      </a:lst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SIAS">
      <a:dk1>
        <a:srgbClr val="055078"/>
      </a:dk1>
      <a:lt1>
        <a:srgbClr val="FFFFFF"/>
      </a:lt1>
      <a:dk2>
        <a:srgbClr val="495960"/>
      </a:dk2>
      <a:lt2>
        <a:srgbClr val="C8D2D8"/>
      </a:lt2>
      <a:accent1>
        <a:srgbClr val="5AC3F0"/>
      </a:accent1>
      <a:accent2>
        <a:srgbClr val="055078"/>
      </a:accent2>
      <a:accent3>
        <a:srgbClr val="41BE5F"/>
      </a:accent3>
      <a:accent4>
        <a:srgbClr val="C3D769"/>
      </a:accent4>
      <a:accent5>
        <a:srgbClr val="85CCDB"/>
      </a:accent5>
      <a:accent6>
        <a:srgbClr val="FFFFFF"/>
      </a:accent6>
      <a:hlink>
        <a:srgbClr val="5AA0F0"/>
      </a:hlink>
      <a:folHlink>
        <a:srgbClr val="07558C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365C0"/>
      </a:accent1>
      <a:accent2>
        <a:srgbClr val="00882B"/>
      </a:accent2>
      <a:accent3>
        <a:srgbClr val="FFFFFF"/>
      </a:accent3>
      <a:accent4>
        <a:srgbClr val="000000"/>
      </a:accent4>
      <a:accent5>
        <a:srgbClr val="AAB8DC"/>
      </a:accent5>
      <a:accent6>
        <a:srgbClr val="007B26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1024</TotalTime>
  <Words>100</Words>
  <Application>Microsoft Office PowerPoint</Application>
  <PresentationFormat>Custom</PresentationFormat>
  <Paragraphs>101</Paragraphs>
  <Slides>8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Default</vt:lpstr>
      <vt:lpstr>Office Theme</vt:lpstr>
      <vt:lpstr>UK JEWISH BURIAL ARRANGEMENTS</vt:lpstr>
      <vt:lpstr>Outline</vt:lpstr>
      <vt:lpstr>Basics</vt:lpstr>
      <vt:lpstr>Membership</vt:lpstr>
      <vt:lpstr>Financial Structure</vt:lpstr>
      <vt:lpstr>Regulatory Environment</vt:lpstr>
      <vt:lpstr>Professional Aspects</vt:lpstr>
      <vt:lpstr>Disclaimer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AUTO ENROLMENT</dc:title>
  <dc:creator>Aaron Segal</dc:creator>
  <cp:lastModifiedBy>Nigel Sloam</cp:lastModifiedBy>
  <cp:revision>96</cp:revision>
  <cp:lastPrinted>2016-11-25T17:42:35Z</cp:lastPrinted>
  <dcterms:modified xsi:type="dcterms:W3CDTF">2020-02-25T11:03:51Z</dcterms:modified>
</cp:coreProperties>
</file>