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8.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9.xml" ContentType="application/vnd.openxmlformats-officedocument.presentationml.notesSlide+xml"/>
  <Override PartName="/ppt/charts/chart1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327" r:id="rId3"/>
    <p:sldId id="287" r:id="rId4"/>
    <p:sldId id="279" r:id="rId5"/>
    <p:sldId id="288" r:id="rId6"/>
    <p:sldId id="283" r:id="rId7"/>
    <p:sldId id="289" r:id="rId8"/>
    <p:sldId id="309" r:id="rId9"/>
    <p:sldId id="305" r:id="rId10"/>
    <p:sldId id="307" r:id="rId11"/>
    <p:sldId id="310" r:id="rId12"/>
    <p:sldId id="315" r:id="rId13"/>
    <p:sldId id="316" r:id="rId14"/>
    <p:sldId id="291" r:id="rId15"/>
    <p:sldId id="314" r:id="rId16"/>
    <p:sldId id="308" r:id="rId17"/>
    <p:sldId id="311" r:id="rId18"/>
    <p:sldId id="306" r:id="rId19"/>
    <p:sldId id="319" r:id="rId20"/>
    <p:sldId id="320" r:id="rId21"/>
    <p:sldId id="284" r:id="rId22"/>
    <p:sldId id="326" r:id="rId23"/>
    <p:sldId id="324" r:id="rId24"/>
    <p:sldId id="321" r:id="rId25"/>
    <p:sldId id="270" r:id="rId26"/>
    <p:sldId id="323" r:id="rId27"/>
  </p:sldIdLst>
  <p:sldSz cx="9144000" cy="5143500" type="screen16x9"/>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342900" algn="l" rtl="0" fontAlgn="base">
      <a:spcBef>
        <a:spcPct val="0"/>
      </a:spcBef>
      <a:spcAft>
        <a:spcPct val="0"/>
      </a:spcAft>
      <a:defRPr kern="1200">
        <a:solidFill>
          <a:schemeClr val="tx1"/>
        </a:solidFill>
        <a:latin typeface="Arial" charset="0"/>
        <a:ea typeface="+mn-ea"/>
        <a:cs typeface="Arial" charset="0"/>
      </a:defRPr>
    </a:lvl2pPr>
    <a:lvl3pPr marL="685800" algn="l" rtl="0" fontAlgn="base">
      <a:spcBef>
        <a:spcPct val="0"/>
      </a:spcBef>
      <a:spcAft>
        <a:spcPct val="0"/>
      </a:spcAft>
      <a:defRPr kern="1200">
        <a:solidFill>
          <a:schemeClr val="tx1"/>
        </a:solidFill>
        <a:latin typeface="Arial" charset="0"/>
        <a:ea typeface="+mn-ea"/>
        <a:cs typeface="Arial" charset="0"/>
      </a:defRPr>
    </a:lvl3pPr>
    <a:lvl4pPr marL="1028700" algn="l" rtl="0" fontAlgn="base">
      <a:spcBef>
        <a:spcPct val="0"/>
      </a:spcBef>
      <a:spcAft>
        <a:spcPct val="0"/>
      </a:spcAft>
      <a:defRPr kern="1200">
        <a:solidFill>
          <a:schemeClr val="tx1"/>
        </a:solidFill>
        <a:latin typeface="Arial" charset="0"/>
        <a:ea typeface="+mn-ea"/>
        <a:cs typeface="Arial" charset="0"/>
      </a:defRPr>
    </a:lvl4pPr>
    <a:lvl5pPr marL="1371600" algn="l" rtl="0" fontAlgn="base">
      <a:spcBef>
        <a:spcPct val="0"/>
      </a:spcBef>
      <a:spcAft>
        <a:spcPct val="0"/>
      </a:spcAft>
      <a:defRPr kern="1200">
        <a:solidFill>
          <a:schemeClr val="tx1"/>
        </a:solidFill>
        <a:latin typeface="Arial" charset="0"/>
        <a:ea typeface="+mn-ea"/>
        <a:cs typeface="Arial" charset="0"/>
      </a:defRPr>
    </a:lvl5pPr>
    <a:lvl6pPr marL="1714500" algn="l" defTabSz="685800" rtl="0" eaLnBrk="1" latinLnBrk="0" hangingPunct="1">
      <a:defRPr kern="1200">
        <a:solidFill>
          <a:schemeClr val="tx1"/>
        </a:solidFill>
        <a:latin typeface="Arial" charset="0"/>
        <a:ea typeface="+mn-ea"/>
        <a:cs typeface="Arial" charset="0"/>
      </a:defRPr>
    </a:lvl6pPr>
    <a:lvl7pPr marL="2057400" algn="l" defTabSz="685800" rtl="0" eaLnBrk="1" latinLnBrk="0" hangingPunct="1">
      <a:defRPr kern="1200">
        <a:solidFill>
          <a:schemeClr val="tx1"/>
        </a:solidFill>
        <a:latin typeface="Arial" charset="0"/>
        <a:ea typeface="+mn-ea"/>
        <a:cs typeface="Arial" charset="0"/>
      </a:defRPr>
    </a:lvl7pPr>
    <a:lvl8pPr marL="2400300" algn="l" defTabSz="685800" rtl="0" eaLnBrk="1" latinLnBrk="0" hangingPunct="1">
      <a:defRPr kern="1200">
        <a:solidFill>
          <a:schemeClr val="tx1"/>
        </a:solidFill>
        <a:latin typeface="Arial" charset="0"/>
        <a:ea typeface="+mn-ea"/>
        <a:cs typeface="Arial" charset="0"/>
      </a:defRPr>
    </a:lvl8pPr>
    <a:lvl9pPr marL="2743200" algn="l" defTabSz="6858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247" userDrawn="1">
          <p15:clr>
            <a:srgbClr val="A4A3A4"/>
          </p15:clr>
        </p15:guide>
        <p15:guide id="2" pos="322" userDrawn="1">
          <p15:clr>
            <a:srgbClr val="A4A3A4"/>
          </p15:clr>
        </p15:guide>
        <p15:guide id="3" orient="horz" pos="3185">
          <p15:clr>
            <a:srgbClr val="A4A3A4"/>
          </p15:clr>
        </p15:guide>
        <p15:guide id="4" pos="24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gnesh Mistry" initials="JM" lastIdx="3" clrIdx="0">
    <p:extLst>
      <p:ext uri="{19B8F6BF-5375-455C-9EA6-DF929625EA0E}">
        <p15:presenceInfo xmlns:p15="http://schemas.microsoft.com/office/powerpoint/2012/main" userId="Jignesh Mistry" providerId="None"/>
      </p:ext>
    </p:extLst>
  </p:cmAuthor>
  <p:cmAuthor id="2" name="Claudia Pilz" initials="CP" lastIdx="3" clrIdx="1">
    <p:extLst>
      <p:ext uri="{19B8F6BF-5375-455C-9EA6-DF929625EA0E}">
        <p15:presenceInfo xmlns:p15="http://schemas.microsoft.com/office/powerpoint/2012/main" userId="Claudia Pilz" providerId="None"/>
      </p:ext>
    </p:extLst>
  </p:cmAuthor>
  <p:cmAuthor id="3" name="PwC" initials="PwC" lastIdx="0" clrIdx="2">
    <p:extLst>
      <p:ext uri="{19B8F6BF-5375-455C-9EA6-DF929625EA0E}">
        <p15:presenceInfo xmlns:p15="http://schemas.microsoft.com/office/powerpoint/2012/main" userId="PwC" providerId="None"/>
      </p:ext>
    </p:extLst>
  </p:cmAuthor>
  <p:cmAuthor id="4" name="Rob Walton" initials="RW" lastIdx="12" clrIdx="3">
    <p:extLst>
      <p:ext uri="{19B8F6BF-5375-455C-9EA6-DF929625EA0E}">
        <p15:presenceInfo xmlns:p15="http://schemas.microsoft.com/office/powerpoint/2012/main" userId="Rob Walton" providerId="None"/>
      </p:ext>
    </p:extLst>
  </p:cmAuthor>
  <p:cmAuthor id="5" name="Anthony Coughlan" initials="AC" lastIdx="9" clrIdx="4">
    <p:extLst>
      <p:ext uri="{19B8F6BF-5375-455C-9EA6-DF929625EA0E}">
        <p15:presenceInfo xmlns:p15="http://schemas.microsoft.com/office/powerpoint/2012/main" userId="Anthony Coughl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9091"/>
    <a:srgbClr val="DCDDD9"/>
    <a:srgbClr val="FFFFFF"/>
    <a:srgbClr val="2F5079"/>
    <a:srgbClr val="E9458C"/>
    <a:srgbClr val="000000"/>
    <a:srgbClr val="79A32A"/>
    <a:srgbClr val="008452"/>
    <a:srgbClr val="11B3A2"/>
    <a:srgbClr val="009C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35" autoAdjust="0"/>
    <p:restoredTop sz="87346" autoAdjust="0"/>
  </p:normalViewPr>
  <p:slideViewPr>
    <p:cSldViewPr showGuides="1">
      <p:cViewPr varScale="1">
        <p:scale>
          <a:sx n="101" d="100"/>
          <a:sy n="101" d="100"/>
        </p:scale>
        <p:origin x="1550" y="72"/>
      </p:cViewPr>
      <p:guideLst>
        <p:guide orient="horz" pos="4247"/>
        <p:guide pos="322"/>
        <p:guide orient="horz" pos="3185"/>
        <p:guide pos="242"/>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522097972020205"/>
          <c:y val="0.2630487002798228"/>
          <c:w val="0.42741484920478923"/>
          <c:h val="0.4541002175138053"/>
        </c:manualLayout>
      </c:layout>
      <c:pieChart>
        <c:varyColors val="1"/>
        <c:ser>
          <c:idx val="0"/>
          <c:order val="0"/>
          <c:tx>
            <c:strRef>
              <c:f>Sheet1!$B$1</c:f>
              <c:strCache>
                <c:ptCount val="1"/>
                <c:pt idx="0">
                  <c:v>Answer</c:v>
                </c:pt>
              </c:strCache>
            </c:strRef>
          </c:tx>
          <c:spPr>
            <a:ln w="25400">
              <a:solidFill>
                <a:schemeClr val="bg2"/>
              </a:solidFill>
            </a:ln>
          </c:spPr>
          <c:dPt>
            <c:idx val="3"/>
            <c:bubble3D val="0"/>
            <c:spPr>
              <a:solidFill>
                <a:schemeClr val="accent4"/>
              </a:solidFill>
              <a:ln w="25400">
                <a:solidFill>
                  <a:schemeClr val="bg2"/>
                </a:solidFill>
              </a:ln>
            </c:spPr>
            <c:extLst>
              <c:ext xmlns:c16="http://schemas.microsoft.com/office/drawing/2014/chart" uri="{C3380CC4-5D6E-409C-BE32-E72D297353CC}">
                <c16:uniqueId val="{00000001-639C-496D-A7E5-D7687F088807}"/>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3-639C-496D-A7E5-D7687F088807}"/>
              </c:ext>
            </c:extLst>
          </c:dPt>
          <c:dLbls>
            <c:delete val="1"/>
          </c:dLbls>
          <c:cat>
            <c:strRef>
              <c:f>Sheet1!$A$2:$A$5</c:f>
              <c:strCache>
                <c:ptCount val="4"/>
                <c:pt idx="0">
                  <c:v>CoC</c:v>
                </c:pt>
                <c:pt idx="1">
                  <c:v>VaR</c:v>
                </c:pt>
                <c:pt idx="2">
                  <c:v>VaR with PAD applied to BE</c:v>
                </c:pt>
                <c:pt idx="3">
                  <c:v>Deciding between CoC or simple margin</c:v>
                </c:pt>
              </c:strCache>
            </c:strRef>
          </c:cat>
          <c:val>
            <c:numRef>
              <c:f>Sheet1!$B$2:$B$5</c:f>
              <c:numCache>
                <c:formatCode>General</c:formatCode>
                <c:ptCount val="4"/>
                <c:pt idx="0">
                  <c:v>1</c:v>
                </c:pt>
                <c:pt idx="1">
                  <c:v>4</c:v>
                </c:pt>
                <c:pt idx="2">
                  <c:v>6</c:v>
                </c:pt>
                <c:pt idx="3">
                  <c:v>1</c:v>
                </c:pt>
              </c:numCache>
            </c:numRef>
          </c:val>
          <c:extLst>
            <c:ext xmlns:c16="http://schemas.microsoft.com/office/drawing/2014/chart" uri="{C3380CC4-5D6E-409C-BE32-E72D297353CC}">
              <c16:uniqueId val="{00000004-639C-496D-A7E5-D7687F088807}"/>
            </c:ext>
          </c:extLst>
        </c:ser>
        <c:dLbls>
          <c:showLegendKey val="0"/>
          <c:showVal val="0"/>
          <c:showCatName val="0"/>
          <c:showSerName val="0"/>
          <c:showPercent val="1"/>
          <c:showBubbleSize val="0"/>
          <c:showLeaderLines val="1"/>
        </c:dLbls>
        <c:firstSliceAng val="0"/>
      </c:pieChart>
      <c:spPr>
        <a:ln w="25400">
          <a:solidFill>
            <a:schemeClr val="bg2"/>
          </a:solidFill>
        </a:ln>
      </c:spPr>
    </c:plotArea>
    <c:legend>
      <c:legendPos val="r"/>
      <c:layout>
        <c:manualLayout>
          <c:xMode val="edge"/>
          <c:yMode val="edge"/>
          <c:x val="4.024808881116739E-3"/>
          <c:y val="0.74398119455378064"/>
          <c:w val="0.96042209532741907"/>
          <c:h val="0.25601880544621924"/>
        </c:manualLayout>
      </c:layout>
      <c:overlay val="0"/>
      <c:txPr>
        <a:bodyPr/>
        <a:lstStyle/>
        <a:p>
          <a:pPr>
            <a:defRPr sz="1100"/>
          </a:pPr>
          <a:endParaRPr lang="en-US"/>
        </a:p>
      </c:txPr>
    </c:legend>
    <c:plotVisOnly val="1"/>
    <c:dispBlanksAs val="gap"/>
    <c:showDLblsOverMax val="0"/>
  </c:chart>
  <c:txPr>
    <a:bodyPr/>
    <a:lstStyle/>
    <a:p>
      <a:pPr>
        <a:defRPr sz="12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583402947821261"/>
          <c:y val="0.10222329109093513"/>
          <c:w val="0.34302158443701891"/>
          <c:h val="0.64507322192364569"/>
        </c:manualLayout>
      </c:layout>
      <c:pieChart>
        <c:varyColors val="1"/>
        <c:ser>
          <c:idx val="0"/>
          <c:order val="0"/>
          <c:tx>
            <c:strRef>
              <c:f>Sheet1!$B$1</c:f>
              <c:strCache>
                <c:ptCount val="1"/>
                <c:pt idx="0">
                  <c:v>Results</c:v>
                </c:pt>
              </c:strCache>
            </c:strRef>
          </c:tx>
          <c:spPr>
            <a:ln w="25400">
              <a:solidFill>
                <a:schemeClr val="bg2"/>
              </a:solidFill>
            </a:ln>
          </c:spPr>
          <c:dPt>
            <c:idx val="1"/>
            <c:bubble3D val="0"/>
            <c:spPr>
              <a:solidFill>
                <a:schemeClr val="accent3"/>
              </a:solidFill>
              <a:ln w="25400">
                <a:solidFill>
                  <a:schemeClr val="bg2"/>
                </a:solidFill>
              </a:ln>
            </c:spPr>
            <c:extLst>
              <c:ext xmlns:c16="http://schemas.microsoft.com/office/drawing/2014/chart" uri="{C3380CC4-5D6E-409C-BE32-E72D297353CC}">
                <c16:uniqueId val="{00000001-9036-4F55-8D82-7244C130797F}"/>
              </c:ext>
            </c:extLst>
          </c:dPt>
          <c:dPt>
            <c:idx val="2"/>
            <c:bubble3D val="0"/>
            <c:spPr>
              <a:solidFill>
                <a:schemeClr val="accent2"/>
              </a:solidFill>
              <a:ln w="25400">
                <a:solidFill>
                  <a:schemeClr val="bg2"/>
                </a:solidFill>
              </a:ln>
            </c:spPr>
            <c:extLst>
              <c:ext xmlns:c16="http://schemas.microsoft.com/office/drawing/2014/chart" uri="{C3380CC4-5D6E-409C-BE32-E72D297353CC}">
                <c16:uniqueId val="{00000003-9036-4F55-8D82-7244C130797F}"/>
              </c:ext>
            </c:extLst>
          </c:dPt>
          <c:dPt>
            <c:idx val="3"/>
            <c:bubble3D val="0"/>
            <c:spPr>
              <a:solidFill>
                <a:schemeClr val="accent4"/>
              </a:solidFill>
              <a:ln w="25400">
                <a:solidFill>
                  <a:schemeClr val="bg2"/>
                </a:solidFill>
              </a:ln>
            </c:spPr>
            <c:extLst>
              <c:ext xmlns:c16="http://schemas.microsoft.com/office/drawing/2014/chart" uri="{C3380CC4-5D6E-409C-BE32-E72D297353CC}">
                <c16:uniqueId val="{00000005-9036-4F55-8D82-7244C130797F}"/>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7-9036-4F55-8D82-7244C130797F}"/>
              </c:ext>
            </c:extLst>
          </c:dPt>
          <c:dLbls>
            <c:delete val="1"/>
          </c:dLbls>
          <c:cat>
            <c:strRef>
              <c:f>Sheet1!$A$2:$A$4</c:f>
              <c:strCache>
                <c:ptCount val="3"/>
                <c:pt idx="0">
                  <c:v>2016</c:v>
                </c:pt>
                <c:pt idx="1">
                  <c:v>2017</c:v>
                </c:pt>
                <c:pt idx="2">
                  <c:v>Pre-2016</c:v>
                </c:pt>
              </c:strCache>
            </c:strRef>
          </c:cat>
          <c:val>
            <c:numRef>
              <c:f>Sheet1!$B$2:$B$4</c:f>
              <c:numCache>
                <c:formatCode>General</c:formatCode>
                <c:ptCount val="3"/>
                <c:pt idx="0">
                  <c:v>5</c:v>
                </c:pt>
                <c:pt idx="1">
                  <c:v>2</c:v>
                </c:pt>
                <c:pt idx="2">
                  <c:v>1</c:v>
                </c:pt>
              </c:numCache>
            </c:numRef>
          </c:val>
          <c:extLst>
            <c:ext xmlns:c16="http://schemas.microsoft.com/office/drawing/2014/chart" uri="{C3380CC4-5D6E-409C-BE32-E72D297353CC}">
              <c16:uniqueId val="{00000008-9036-4F55-8D82-7244C130797F}"/>
            </c:ext>
          </c:extLst>
        </c:ser>
        <c:dLbls>
          <c:showLegendKey val="0"/>
          <c:showVal val="0"/>
          <c:showCatName val="0"/>
          <c:showSerName val="0"/>
          <c:showPercent val="1"/>
          <c:showBubbleSize val="0"/>
          <c:showLeaderLines val="1"/>
        </c:dLbls>
        <c:firstSliceAng val="0"/>
      </c:pieChart>
      <c:spPr>
        <a:ln w="25400">
          <a:solidFill>
            <a:schemeClr val="bg2"/>
          </a:solidFill>
        </a:ln>
      </c:spPr>
    </c:plotArea>
    <c:legend>
      <c:legendPos val="r"/>
      <c:layout>
        <c:manualLayout>
          <c:xMode val="edge"/>
          <c:yMode val="edge"/>
          <c:x val="5.5429026404473581E-3"/>
          <c:y val="0.83250663846973338"/>
          <c:w val="0.99445716735938894"/>
          <c:h val="0.15913264864061991"/>
        </c:manualLayout>
      </c:layout>
      <c:overlay val="0"/>
      <c:txPr>
        <a:bodyPr/>
        <a:lstStyle/>
        <a:p>
          <a:pPr>
            <a:defRPr sz="1200"/>
          </a:pPr>
          <a:endParaRPr lang="en-US"/>
        </a:p>
      </c:txPr>
    </c:legend>
    <c:plotVisOnly val="1"/>
    <c:dispBlanksAs val="gap"/>
    <c:showDLblsOverMax val="0"/>
  </c:chart>
  <c:txPr>
    <a:bodyPr/>
    <a:lstStyle/>
    <a:p>
      <a:pPr>
        <a:defRPr sz="14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55252725897712"/>
          <c:y val="0.10061803505653823"/>
          <c:w val="0.40536192708936852"/>
          <c:h val="0.76103216674072183"/>
        </c:manualLayout>
      </c:layout>
      <c:pieChart>
        <c:varyColors val="1"/>
        <c:ser>
          <c:idx val="0"/>
          <c:order val="0"/>
          <c:tx>
            <c:strRef>
              <c:f>Sheet1!$B$1</c:f>
              <c:strCache>
                <c:ptCount val="1"/>
                <c:pt idx="0">
                  <c:v>Responses</c:v>
                </c:pt>
              </c:strCache>
            </c:strRef>
          </c:tx>
          <c:spPr>
            <a:ln w="25400">
              <a:solidFill>
                <a:schemeClr val="bg2"/>
              </a:solidFill>
            </a:ln>
          </c:spPr>
          <c:dPt>
            <c:idx val="3"/>
            <c:bubble3D val="0"/>
            <c:spPr>
              <a:solidFill>
                <a:schemeClr val="accent4"/>
              </a:solidFill>
              <a:ln w="25400">
                <a:solidFill>
                  <a:schemeClr val="bg2"/>
                </a:solidFill>
              </a:ln>
            </c:spPr>
            <c:extLst>
              <c:ext xmlns:c16="http://schemas.microsoft.com/office/drawing/2014/chart" uri="{C3380CC4-5D6E-409C-BE32-E72D297353CC}">
                <c16:uniqueId val="{00000001-5268-457A-8BDE-FBF012E0DE8D}"/>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3-5268-457A-8BDE-FBF012E0DE8D}"/>
              </c:ext>
            </c:extLst>
          </c:dPt>
          <c:cat>
            <c:strRef>
              <c:f>Sheet1!$A$2:$A$5</c:f>
              <c:strCache>
                <c:ptCount val="4"/>
                <c:pt idx="0">
                  <c:v>Bottom up approach (RA calculation performed at contract group/UoA level directly)</c:v>
                </c:pt>
                <c:pt idx="1">
                  <c:v>Top down approach (RA calculation performed at an aggregate level and then allocated back to UoA)</c:v>
                </c:pt>
                <c:pt idx="2">
                  <c:v>Diversification implicit in calibration of the PAD/margins, which are calculated at an entity level</c:v>
                </c:pt>
                <c:pt idx="3">
                  <c:v>Group diversified stresses are used to perform RA calculations at UoA level</c:v>
                </c:pt>
              </c:strCache>
            </c:strRef>
          </c:cat>
          <c:val>
            <c:numRef>
              <c:f>Sheet1!$B$2:$B$5</c:f>
              <c:numCache>
                <c:formatCode>General</c:formatCode>
                <c:ptCount val="4"/>
                <c:pt idx="0">
                  <c:v>6</c:v>
                </c:pt>
                <c:pt idx="1">
                  <c:v>3</c:v>
                </c:pt>
                <c:pt idx="2">
                  <c:v>1</c:v>
                </c:pt>
                <c:pt idx="3">
                  <c:v>1</c:v>
                </c:pt>
              </c:numCache>
            </c:numRef>
          </c:val>
          <c:extLst>
            <c:ext xmlns:c16="http://schemas.microsoft.com/office/drawing/2014/chart" uri="{C3380CC4-5D6E-409C-BE32-E72D297353CC}">
              <c16:uniqueId val="{00000004-5268-457A-8BDE-FBF012E0DE8D}"/>
            </c:ext>
          </c:extLst>
        </c:ser>
        <c:dLbls>
          <c:showLegendKey val="0"/>
          <c:showVal val="0"/>
          <c:showCatName val="0"/>
          <c:showSerName val="0"/>
          <c:showPercent val="0"/>
          <c:showBubbleSize val="0"/>
          <c:showLeaderLines val="1"/>
        </c:dLbls>
        <c:firstSliceAng val="0"/>
      </c:pieChart>
      <c:spPr>
        <a:ln w="25400">
          <a:solidFill>
            <a:schemeClr val="bg2"/>
          </a:solidFill>
        </a:ln>
      </c:spPr>
    </c:plotArea>
    <c:legend>
      <c:legendPos val="r"/>
      <c:layout>
        <c:manualLayout>
          <c:xMode val="edge"/>
          <c:yMode val="edge"/>
          <c:x val="0.57841607342071621"/>
          <c:y val="7.863754993764191E-2"/>
          <c:w val="0.40667533269446815"/>
          <c:h val="0.84272490012471624"/>
        </c:manualLayout>
      </c:layout>
      <c:overlay val="0"/>
      <c:txPr>
        <a:bodyPr/>
        <a:lstStyle/>
        <a:p>
          <a:pPr>
            <a:defRPr sz="1000"/>
          </a:pPr>
          <a:endParaRPr lang="en-US"/>
        </a:p>
      </c:txPr>
    </c:legend>
    <c:plotVisOnly val="1"/>
    <c:dispBlanksAs val="gap"/>
    <c:showDLblsOverMax val="0"/>
  </c:chart>
  <c:txPr>
    <a:bodyPr/>
    <a:lstStyle/>
    <a:p>
      <a:pPr>
        <a:defRPr sz="12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3F4548"/>
                </a:solidFill>
                <a:latin typeface="+mn-lt"/>
                <a:ea typeface="+mn-ea"/>
                <a:cs typeface="+mn-cs"/>
              </a:defRPr>
            </a:pPr>
            <a:r>
              <a:rPr lang="en-GB" sz="1400" dirty="0" smtClean="0">
                <a:effectLst/>
              </a:rPr>
              <a:t>Will firms use</a:t>
            </a:r>
            <a:r>
              <a:rPr lang="en-GB" sz="1400" baseline="0" dirty="0" smtClean="0">
                <a:effectLst/>
              </a:rPr>
              <a:t> the same diversification assumptions as SII?</a:t>
            </a:r>
            <a:endParaRPr lang="en-GB" sz="1400" dirty="0"/>
          </a:p>
        </c:rich>
      </c:tx>
      <c:layout/>
      <c:overlay val="0"/>
    </c:title>
    <c:autoTitleDeleted val="0"/>
    <c:plotArea>
      <c:layout>
        <c:manualLayout>
          <c:layoutTarget val="inner"/>
          <c:xMode val="edge"/>
          <c:yMode val="edge"/>
          <c:x val="0.15874261880213703"/>
          <c:y val="0.31694982470256911"/>
          <c:w val="0.62695530144447564"/>
          <c:h val="0.41520231047761363"/>
        </c:manualLayout>
      </c:layout>
      <c:pieChart>
        <c:varyColors val="1"/>
        <c:ser>
          <c:idx val="0"/>
          <c:order val="0"/>
          <c:tx>
            <c:strRef>
              <c:f>Sheet1!$B$1</c:f>
              <c:strCache>
                <c:ptCount val="1"/>
                <c:pt idx="0">
                  <c:v>Will you use the same diversification assumptions as SII?</c:v>
                </c:pt>
              </c:strCache>
            </c:strRef>
          </c:tx>
          <c:spPr>
            <a:ln w="25400">
              <a:solidFill>
                <a:schemeClr val="bg2"/>
              </a:solidFill>
            </a:ln>
          </c:spPr>
          <c:dPt>
            <c:idx val="3"/>
            <c:bubble3D val="0"/>
            <c:spPr>
              <a:solidFill>
                <a:schemeClr val="accent4"/>
              </a:solidFill>
              <a:ln w="25400">
                <a:solidFill>
                  <a:schemeClr val="bg2"/>
                </a:solidFill>
              </a:ln>
            </c:spPr>
            <c:extLst>
              <c:ext xmlns:c16="http://schemas.microsoft.com/office/drawing/2014/chart" uri="{C3380CC4-5D6E-409C-BE32-E72D297353CC}">
                <c16:uniqueId val="{00000001-0F0F-4FDF-B61A-4672101DC1D2}"/>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3-0F0F-4FDF-B61A-4672101DC1D2}"/>
              </c:ext>
            </c:extLst>
          </c:dPt>
          <c:dLbls>
            <c:dLbl>
              <c:idx val="0"/>
              <c:layout>
                <c:manualLayout>
                  <c:x val="1.768449957127434E-2"/>
                  <c:y val="3.0040519570090168E-2"/>
                </c:manualLayout>
              </c:layout>
              <c:showLegendKey val="0"/>
              <c:showVal val="0"/>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0F0F-4FDF-B61A-4672101DC1D2}"/>
                </c:ext>
              </c:extLst>
            </c:dLbl>
            <c:dLbl>
              <c:idx val="1"/>
              <c:layout>
                <c:manualLayout>
                  <c:x val="0.10034610484512069"/>
                  <c:y val="-2.783421461003506E-2"/>
                </c:manualLayout>
              </c:layout>
              <c:showLegendKey val="0"/>
              <c:showVal val="0"/>
              <c:showCatName val="1"/>
              <c:showSerName val="0"/>
              <c:showPercent val="0"/>
              <c:showBubbleSize val="0"/>
              <c:extLst>
                <c:ext xmlns:c15="http://schemas.microsoft.com/office/drawing/2012/chart" uri="{CE6537A1-D6FC-4f65-9D91-7224C49458BB}">
                  <c15:layout>
                    <c:manualLayout>
                      <c:w val="0.16904809017471872"/>
                      <c:h val="6.1332260474739921E-2"/>
                    </c:manualLayout>
                  </c15:layout>
                </c:ext>
                <c:ext xmlns:c16="http://schemas.microsoft.com/office/drawing/2014/chart" uri="{C3380CC4-5D6E-409C-BE32-E72D297353CC}">
                  <c16:uniqueId val="{00000005-0F0F-4FDF-B61A-4672101DC1D2}"/>
                </c:ext>
              </c:extLst>
            </c:dLbl>
            <c:spPr>
              <a:noFill/>
              <a:ln>
                <a:noFill/>
              </a:ln>
              <a:effectLst/>
            </c:spPr>
            <c:showLegendKey val="0"/>
            <c:showVal val="1"/>
            <c:showCatName val="0"/>
            <c:showSerName val="0"/>
            <c:showPercent val="1"/>
            <c:showBubbleSize val="0"/>
            <c:showLeaderLines val="0"/>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General</c:formatCode>
                <c:ptCount val="2"/>
                <c:pt idx="0">
                  <c:v>9</c:v>
                </c:pt>
                <c:pt idx="1">
                  <c:v>3</c:v>
                </c:pt>
              </c:numCache>
            </c:numRef>
          </c:val>
          <c:extLst>
            <c:ext xmlns:c16="http://schemas.microsoft.com/office/drawing/2014/chart" uri="{C3380CC4-5D6E-409C-BE32-E72D297353CC}">
              <c16:uniqueId val="{00000006-0F0F-4FDF-B61A-4672101DC1D2}"/>
            </c:ext>
          </c:extLst>
        </c:ser>
        <c:dLbls>
          <c:showLegendKey val="0"/>
          <c:showVal val="0"/>
          <c:showCatName val="0"/>
          <c:showSerName val="0"/>
          <c:showPercent val="1"/>
          <c:showBubbleSize val="0"/>
          <c:showLeaderLines val="0"/>
        </c:dLbls>
        <c:firstSliceAng val="0"/>
      </c:pieChart>
      <c:spPr>
        <a:ln w="25400">
          <a:solidFill>
            <a:schemeClr val="bg2"/>
          </a:solidFill>
        </a:ln>
      </c:spPr>
    </c:plotArea>
    <c:plotVisOnly val="1"/>
    <c:dispBlanksAs val="gap"/>
    <c:showDLblsOverMax val="0"/>
  </c:chart>
  <c:txPr>
    <a:bodyPr/>
    <a:lstStyle/>
    <a:p>
      <a:pPr>
        <a:defRPr sz="12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One year</c:v>
                </c:pt>
              </c:strCache>
            </c:strRef>
          </c:tx>
          <c:invertIfNegative val="0"/>
          <c:cat>
            <c:strRef>
              <c:f>Sheet1!$A$2</c:f>
              <c:strCache>
                <c:ptCount val="1"/>
                <c:pt idx="0">
                  <c:v>Disclosures</c:v>
                </c:pt>
              </c:strCache>
            </c:strRef>
          </c:cat>
          <c:val>
            <c:numRef>
              <c:f>Sheet1!$B$2</c:f>
              <c:numCache>
                <c:formatCode>General</c:formatCode>
                <c:ptCount val="1"/>
                <c:pt idx="0">
                  <c:v>6</c:v>
                </c:pt>
              </c:numCache>
            </c:numRef>
          </c:val>
          <c:extLst>
            <c:ext xmlns:c16="http://schemas.microsoft.com/office/drawing/2014/chart" uri="{C3380CC4-5D6E-409C-BE32-E72D297353CC}">
              <c16:uniqueId val="{00000000-4593-4FB6-87D7-1B746C9E4730}"/>
            </c:ext>
          </c:extLst>
        </c:ser>
        <c:ser>
          <c:idx val="1"/>
          <c:order val="1"/>
          <c:tx>
            <c:strRef>
              <c:f>Sheet1!$C$1</c:f>
              <c:strCache>
                <c:ptCount val="1"/>
                <c:pt idx="0">
                  <c:v>Ultimate run-off</c:v>
                </c:pt>
              </c:strCache>
            </c:strRef>
          </c:tx>
          <c:invertIfNegative val="0"/>
          <c:cat>
            <c:strRef>
              <c:f>Sheet1!$A$2</c:f>
              <c:strCache>
                <c:ptCount val="1"/>
                <c:pt idx="0">
                  <c:v>Disclosures</c:v>
                </c:pt>
              </c:strCache>
            </c:strRef>
          </c:cat>
          <c:val>
            <c:numRef>
              <c:f>Sheet1!$C$2</c:f>
              <c:numCache>
                <c:formatCode>General</c:formatCode>
                <c:ptCount val="1"/>
                <c:pt idx="0">
                  <c:v>5</c:v>
                </c:pt>
              </c:numCache>
            </c:numRef>
          </c:val>
          <c:extLst>
            <c:ext xmlns:c16="http://schemas.microsoft.com/office/drawing/2014/chart" uri="{C3380CC4-5D6E-409C-BE32-E72D297353CC}">
              <c16:uniqueId val="{00000001-4593-4FB6-87D7-1B746C9E4730}"/>
            </c:ext>
          </c:extLst>
        </c:ser>
        <c:dLbls>
          <c:showLegendKey val="0"/>
          <c:showVal val="0"/>
          <c:showCatName val="0"/>
          <c:showSerName val="0"/>
          <c:showPercent val="0"/>
          <c:showBubbleSize val="0"/>
        </c:dLbls>
        <c:gapWidth val="150"/>
        <c:axId val="150246912"/>
        <c:axId val="150248448"/>
      </c:barChart>
      <c:catAx>
        <c:axId val="150246912"/>
        <c:scaling>
          <c:orientation val="minMax"/>
        </c:scaling>
        <c:delete val="1"/>
        <c:axPos val="b"/>
        <c:numFmt formatCode="General" sourceLinked="0"/>
        <c:majorTickMark val="none"/>
        <c:minorTickMark val="none"/>
        <c:tickLblPos val="nextTo"/>
        <c:crossAx val="150248448"/>
        <c:crosses val="autoZero"/>
        <c:auto val="1"/>
        <c:lblAlgn val="ctr"/>
        <c:lblOffset val="100"/>
        <c:noMultiLvlLbl val="0"/>
      </c:catAx>
      <c:valAx>
        <c:axId val="150248448"/>
        <c:scaling>
          <c:orientation val="minMax"/>
          <c:max val="7"/>
          <c:min val="0"/>
        </c:scaling>
        <c:delete val="0"/>
        <c:axPos val="l"/>
        <c:majorGridlines/>
        <c:numFmt formatCode="General" sourceLinked="1"/>
        <c:majorTickMark val="none"/>
        <c:minorTickMark val="none"/>
        <c:tickLblPos val="nextTo"/>
        <c:crossAx val="150246912"/>
        <c:crosses val="autoZero"/>
        <c:crossBetween val="between"/>
        <c:majorUnit val="1"/>
      </c:valAx>
    </c:plotArea>
    <c:legend>
      <c:legendPos val="b"/>
      <c:layout/>
      <c:overlay val="0"/>
      <c:txPr>
        <a:bodyPr/>
        <a:lstStyle/>
        <a:p>
          <a:pPr>
            <a:defRPr sz="1100"/>
          </a:pPr>
          <a:endParaRPr lang="en-US"/>
        </a:p>
      </c:txPr>
    </c:legend>
    <c:plotVisOnly val="1"/>
    <c:dispBlanksAs val="gap"/>
    <c:showDLblsOverMax val="0"/>
  </c:chart>
  <c:txPr>
    <a:bodyPr/>
    <a:lstStyle/>
    <a:p>
      <a:pPr>
        <a:defRPr sz="12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1400">
                <a:solidFill>
                  <a:srgbClr val="D9AB16"/>
                </a:solidFill>
              </a:defRPr>
            </a:pPr>
            <a:r>
              <a:rPr lang="en-US" sz="1400" kern="1200" dirty="0" smtClean="0">
                <a:solidFill>
                  <a:schemeClr val="tx1"/>
                </a:solidFill>
                <a:effectLst/>
                <a:latin typeface="Arial" panose="020B0604020202020204" pitchFamily="34" charset="0"/>
                <a:ea typeface="+mn-ea"/>
                <a:cs typeface="+mn-cs"/>
              </a:rPr>
              <a:t>What level are firms intending to disclose the RA at (per para 119 of IFRS 17)?</a:t>
            </a:r>
            <a:endParaRPr lang="en-GB" sz="1400" dirty="0">
              <a:solidFill>
                <a:schemeClr val="tx1"/>
              </a:solidFill>
              <a:effectLst/>
            </a:endParaRPr>
          </a:p>
        </c:rich>
      </c:tx>
      <c:overlay val="0"/>
    </c:title>
    <c:autoTitleDeleted val="0"/>
    <c:plotArea>
      <c:layout>
        <c:manualLayout>
          <c:layoutTarget val="inner"/>
          <c:xMode val="edge"/>
          <c:yMode val="edge"/>
          <c:x val="0.24308504796512323"/>
          <c:y val="0.1703148824719336"/>
          <c:w val="0.50985627849150439"/>
          <c:h val="0.49712300727846831"/>
        </c:manualLayout>
      </c:layout>
      <c:pieChart>
        <c:varyColors val="1"/>
        <c:ser>
          <c:idx val="0"/>
          <c:order val="0"/>
          <c:tx>
            <c:strRef>
              <c:f>Sheet1!$B$1</c:f>
              <c:strCache>
                <c:ptCount val="1"/>
                <c:pt idx="0">
                  <c:v>What level are you intending to disclose the risk adjustment at  (per para 119 of IFRS 17)?</c:v>
                </c:pt>
              </c:strCache>
            </c:strRef>
          </c:tx>
          <c:spPr>
            <a:ln w="25400">
              <a:solidFill>
                <a:schemeClr val="bg2"/>
              </a:solidFill>
            </a:ln>
          </c:spPr>
          <c:dPt>
            <c:idx val="3"/>
            <c:bubble3D val="0"/>
            <c:spPr>
              <a:solidFill>
                <a:schemeClr val="accent4"/>
              </a:solidFill>
              <a:ln w="25400">
                <a:solidFill>
                  <a:schemeClr val="bg2"/>
                </a:solidFill>
              </a:ln>
            </c:spPr>
            <c:extLst>
              <c:ext xmlns:c16="http://schemas.microsoft.com/office/drawing/2014/chart" uri="{C3380CC4-5D6E-409C-BE32-E72D297353CC}">
                <c16:uniqueId val="{00000001-0022-4E07-A714-67A95DAA2D25}"/>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3-0022-4E07-A714-67A95DAA2D25}"/>
              </c:ext>
            </c:extLst>
          </c:dPt>
          <c:dLbls>
            <c:delete val="1"/>
          </c:dLbls>
          <c:cat>
            <c:strRef>
              <c:f>Sheet1!$A$2:$A$6</c:f>
              <c:strCache>
                <c:ptCount val="5"/>
                <c:pt idx="0">
                  <c:v>Overall Group and by entity</c:v>
                </c:pt>
                <c:pt idx="1">
                  <c:v>Overall Group</c:v>
                </c:pt>
                <c:pt idx="2">
                  <c:v>By entity</c:v>
                </c:pt>
                <c:pt idx="3">
                  <c:v>By major product group</c:v>
                </c:pt>
                <c:pt idx="4">
                  <c:v>Overall Group, by entity, and by aggregated product line</c:v>
                </c:pt>
              </c:strCache>
            </c:strRef>
          </c:cat>
          <c:val>
            <c:numRef>
              <c:f>Sheet1!$B$2:$B$6</c:f>
              <c:numCache>
                <c:formatCode>General</c:formatCode>
                <c:ptCount val="5"/>
                <c:pt idx="0">
                  <c:v>5</c:v>
                </c:pt>
                <c:pt idx="1">
                  <c:v>2</c:v>
                </c:pt>
                <c:pt idx="2">
                  <c:v>2</c:v>
                </c:pt>
                <c:pt idx="3">
                  <c:v>1</c:v>
                </c:pt>
                <c:pt idx="4">
                  <c:v>1</c:v>
                </c:pt>
              </c:numCache>
            </c:numRef>
          </c:val>
          <c:extLst>
            <c:ext xmlns:c16="http://schemas.microsoft.com/office/drawing/2014/chart" uri="{C3380CC4-5D6E-409C-BE32-E72D297353CC}">
              <c16:uniqueId val="{00000004-0022-4E07-A714-67A95DAA2D25}"/>
            </c:ext>
          </c:extLst>
        </c:ser>
        <c:dLbls>
          <c:showLegendKey val="0"/>
          <c:showVal val="0"/>
          <c:showCatName val="0"/>
          <c:showSerName val="0"/>
          <c:showPercent val="1"/>
          <c:showBubbleSize val="0"/>
          <c:showLeaderLines val="1"/>
        </c:dLbls>
        <c:firstSliceAng val="0"/>
      </c:pieChart>
      <c:spPr>
        <a:ln w="25400">
          <a:solidFill>
            <a:schemeClr val="bg2"/>
          </a:solidFill>
        </a:ln>
      </c:spPr>
    </c:plotArea>
    <c:legend>
      <c:legendPos val="r"/>
      <c:layout>
        <c:manualLayout>
          <c:xMode val="edge"/>
          <c:yMode val="edge"/>
          <c:x val="4.024808881116739E-3"/>
          <c:y val="0.70552987069177608"/>
          <c:w val="0.95572286711583732"/>
          <c:h val="0.29447012930822397"/>
        </c:manualLayout>
      </c:layout>
      <c:overlay val="0"/>
      <c:txPr>
        <a:bodyPr/>
        <a:lstStyle/>
        <a:p>
          <a:pPr>
            <a:defRPr sz="1100"/>
          </a:pPr>
          <a:endParaRPr lang="en-US"/>
        </a:p>
      </c:txPr>
    </c:legend>
    <c:plotVisOnly val="1"/>
    <c:dispBlanksAs val="gap"/>
    <c:showDLblsOverMax val="0"/>
  </c:chart>
  <c:txPr>
    <a:bodyPr/>
    <a:lstStyle/>
    <a:p>
      <a:pPr>
        <a:defRPr sz="12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3F4548"/>
                </a:solidFill>
                <a:latin typeface="+mn-lt"/>
                <a:ea typeface="+mn-ea"/>
                <a:cs typeface="+mn-cs"/>
              </a:defRPr>
            </a:pPr>
            <a:r>
              <a:rPr lang="en-GB" sz="1400" dirty="0" smtClean="0">
                <a:effectLst/>
              </a:rPr>
              <a:t>Are firms allowing for diversification benefits of Group entities?</a:t>
            </a:r>
          </a:p>
        </c:rich>
      </c:tx>
      <c:layout>
        <c:manualLayout>
          <c:xMode val="edge"/>
          <c:yMode val="edge"/>
          <c:x val="0.13983182498272947"/>
          <c:y val="1.824817518248175E-2"/>
        </c:manualLayout>
      </c:layout>
      <c:overlay val="0"/>
    </c:title>
    <c:autoTitleDeleted val="0"/>
    <c:plotArea>
      <c:layout>
        <c:manualLayout>
          <c:layoutTarget val="inner"/>
          <c:xMode val="edge"/>
          <c:yMode val="edge"/>
          <c:x val="0.15874261880213703"/>
          <c:y val="0.31694982470256911"/>
          <c:w val="0.62695530144447564"/>
          <c:h val="0.41520231047761363"/>
        </c:manualLayout>
      </c:layout>
      <c:pieChart>
        <c:varyColors val="1"/>
        <c:ser>
          <c:idx val="0"/>
          <c:order val="0"/>
          <c:tx>
            <c:strRef>
              <c:f>Sheet1!$B$1</c:f>
              <c:strCache>
                <c:ptCount val="1"/>
                <c:pt idx="0">
                  <c:v>Will you use the same diversification assumptions as SII?</c:v>
                </c:pt>
              </c:strCache>
            </c:strRef>
          </c:tx>
          <c:spPr>
            <a:ln w="25400">
              <a:solidFill>
                <a:schemeClr val="bg2"/>
              </a:solidFill>
            </a:ln>
          </c:spPr>
          <c:dPt>
            <c:idx val="3"/>
            <c:bubble3D val="0"/>
            <c:spPr>
              <a:solidFill>
                <a:schemeClr val="accent4"/>
              </a:solidFill>
              <a:ln w="25400">
                <a:solidFill>
                  <a:schemeClr val="bg2"/>
                </a:solidFill>
              </a:ln>
            </c:spPr>
            <c:extLst>
              <c:ext xmlns:c16="http://schemas.microsoft.com/office/drawing/2014/chart" uri="{C3380CC4-5D6E-409C-BE32-E72D297353CC}">
                <c16:uniqueId val="{00000001-93AC-4B5D-88E9-F385D0BBADD5}"/>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3-93AC-4B5D-88E9-F385D0BBADD5}"/>
              </c:ext>
            </c:extLst>
          </c:dPt>
          <c:dLbls>
            <c:dLbl>
              <c:idx val="0"/>
              <c:layout>
                <c:manualLayout>
                  <c:x val="-5.0257034597921031E-3"/>
                  <c:y val="0.21982154146790045"/>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3AC-4B5D-88E9-F385D0BBADD5}"/>
                </c:ext>
              </c:extLst>
            </c:dLbl>
            <c:dLbl>
              <c:idx val="1"/>
              <c:layout>
                <c:manualLayout>
                  <c:x val="6.1541794032399524E-2"/>
                  <c:y val="-0.19206779125237083"/>
                </c:manualLayout>
              </c:layout>
              <c:showLegendKey val="0"/>
              <c:showVal val="0"/>
              <c:showCatName val="1"/>
              <c:showSerName val="0"/>
              <c:showPercent val="0"/>
              <c:showBubbleSize val="0"/>
              <c:extLst>
                <c:ext xmlns:c15="http://schemas.microsoft.com/office/drawing/2012/chart" uri="{CE6537A1-D6FC-4f65-9D91-7224C49458BB}">
                  <c15:layout>
                    <c:manualLayout>
                      <c:w val="0.16904809017471872"/>
                      <c:h val="6.1332260474739921E-2"/>
                    </c:manualLayout>
                  </c15:layout>
                </c:ext>
                <c:ext xmlns:c16="http://schemas.microsoft.com/office/drawing/2014/chart" uri="{C3380CC4-5D6E-409C-BE32-E72D297353CC}">
                  <c16:uniqueId val="{00000005-93AC-4B5D-88E9-F385D0BBADD5}"/>
                </c:ext>
              </c:extLst>
            </c:dLbl>
            <c:spPr>
              <a:noFill/>
              <a:ln>
                <a:noFill/>
              </a:ln>
              <a:effectLst/>
            </c:spPr>
            <c:showLegendKey val="0"/>
            <c:showVal val="1"/>
            <c:showCatName val="0"/>
            <c:showSerName val="0"/>
            <c:showPercent val="1"/>
            <c:showBubbleSize val="0"/>
            <c:showLeaderLines val="0"/>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General</c:formatCode>
                <c:ptCount val="2"/>
                <c:pt idx="0">
                  <c:v>6</c:v>
                </c:pt>
                <c:pt idx="1">
                  <c:v>6</c:v>
                </c:pt>
              </c:numCache>
            </c:numRef>
          </c:val>
          <c:extLst>
            <c:ext xmlns:c16="http://schemas.microsoft.com/office/drawing/2014/chart" uri="{C3380CC4-5D6E-409C-BE32-E72D297353CC}">
              <c16:uniqueId val="{00000006-93AC-4B5D-88E9-F385D0BBADD5}"/>
            </c:ext>
          </c:extLst>
        </c:ser>
        <c:dLbls>
          <c:showLegendKey val="0"/>
          <c:showVal val="0"/>
          <c:showCatName val="0"/>
          <c:showSerName val="0"/>
          <c:showPercent val="1"/>
          <c:showBubbleSize val="0"/>
          <c:showLeaderLines val="0"/>
        </c:dLbls>
        <c:firstSliceAng val="0"/>
      </c:pieChart>
      <c:spPr>
        <a:ln w="25400">
          <a:solidFill>
            <a:schemeClr val="bg2"/>
          </a:solidFill>
        </a:ln>
      </c:spPr>
    </c:plotArea>
    <c:plotVisOnly val="1"/>
    <c:dispBlanksAs val="gap"/>
    <c:showDLblsOverMax val="0"/>
  </c:chart>
  <c:txPr>
    <a:bodyPr/>
    <a:lstStyle/>
    <a:p>
      <a:pPr>
        <a:defRPr sz="12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dirty="0"/>
              <a:t>WP business in a 90:10 fund</a:t>
            </a:r>
          </a:p>
        </c:rich>
      </c:tx>
      <c:overlay val="0"/>
    </c:title>
    <c:autoTitleDeleted val="0"/>
    <c:plotArea>
      <c:layout>
        <c:manualLayout>
          <c:layoutTarget val="inner"/>
          <c:xMode val="edge"/>
          <c:yMode val="edge"/>
          <c:x val="0.2982507650645741"/>
          <c:y val="8.7078026650979259E-2"/>
          <c:w val="0.40111695974380612"/>
          <c:h val="0.53400792900013616"/>
        </c:manualLayout>
      </c:layout>
      <c:pieChart>
        <c:varyColors val="1"/>
        <c:ser>
          <c:idx val="0"/>
          <c:order val="0"/>
          <c:tx>
            <c:strRef>
              <c:f>Sheet1!$B$1</c:f>
              <c:strCache>
                <c:ptCount val="1"/>
                <c:pt idx="0">
                  <c:v>WP business in a 90:10 fund</c:v>
                </c:pt>
              </c:strCache>
            </c:strRef>
          </c:tx>
          <c:spPr>
            <a:ln w="25400">
              <a:solidFill>
                <a:schemeClr val="bg2"/>
              </a:solidFill>
            </a:ln>
          </c:spPr>
          <c:dPt>
            <c:idx val="1"/>
            <c:bubble3D val="0"/>
            <c:spPr>
              <a:solidFill>
                <a:schemeClr val="accent3"/>
              </a:solidFill>
              <a:ln w="25400">
                <a:solidFill>
                  <a:schemeClr val="bg2"/>
                </a:solidFill>
              </a:ln>
            </c:spPr>
            <c:extLst>
              <c:ext xmlns:c16="http://schemas.microsoft.com/office/drawing/2014/chart" uri="{C3380CC4-5D6E-409C-BE32-E72D297353CC}">
                <c16:uniqueId val="{00000006-6E82-4495-A10A-423C99997873}"/>
              </c:ext>
            </c:extLst>
          </c:dPt>
          <c:dPt>
            <c:idx val="2"/>
            <c:bubble3D val="0"/>
            <c:spPr>
              <a:solidFill>
                <a:schemeClr val="accent2"/>
              </a:solidFill>
              <a:ln w="25400">
                <a:solidFill>
                  <a:schemeClr val="bg2"/>
                </a:solidFill>
              </a:ln>
            </c:spPr>
            <c:extLst>
              <c:ext xmlns:c16="http://schemas.microsoft.com/office/drawing/2014/chart" uri="{C3380CC4-5D6E-409C-BE32-E72D297353CC}">
                <c16:uniqueId val="{00000005-6E82-4495-A10A-423C99997873}"/>
              </c:ext>
            </c:extLst>
          </c:dPt>
          <c:dPt>
            <c:idx val="3"/>
            <c:bubble3D val="0"/>
            <c:spPr>
              <a:solidFill>
                <a:schemeClr val="accent4"/>
              </a:solidFill>
              <a:ln w="25400">
                <a:solidFill>
                  <a:schemeClr val="bg2"/>
                </a:solidFill>
              </a:ln>
            </c:spPr>
            <c:extLst>
              <c:ext xmlns:c16="http://schemas.microsoft.com/office/drawing/2014/chart" uri="{C3380CC4-5D6E-409C-BE32-E72D297353CC}">
                <c16:uniqueId val="{00000001-6E82-4495-A10A-423C99997873}"/>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3-6E82-4495-A10A-423C99997873}"/>
              </c:ext>
            </c:extLst>
          </c:dPt>
          <c:dLbls>
            <c:delete val="1"/>
          </c:dLbls>
          <c:cat>
            <c:strRef>
              <c:f>Sheet1!$A$2:$A$4</c:f>
              <c:strCache>
                <c:ptCount val="3"/>
                <c:pt idx="0">
                  <c:v>The shareholder's proportion (i.e. 10% for a 90:10 fund)</c:v>
                </c:pt>
                <c:pt idx="1">
                  <c:v>As above, plus an allowance for burn through costs to the shareholder (on the remaining 90%)</c:v>
                </c:pt>
                <c:pt idx="2">
                  <c:v>N/A</c:v>
                </c:pt>
              </c:strCache>
            </c:strRef>
          </c:cat>
          <c:val>
            <c:numRef>
              <c:f>Sheet1!$B$2:$B$4</c:f>
              <c:numCache>
                <c:formatCode>General</c:formatCode>
                <c:ptCount val="3"/>
                <c:pt idx="0">
                  <c:v>3</c:v>
                </c:pt>
                <c:pt idx="1">
                  <c:v>2</c:v>
                </c:pt>
                <c:pt idx="2">
                  <c:v>4</c:v>
                </c:pt>
              </c:numCache>
            </c:numRef>
          </c:val>
          <c:extLst>
            <c:ext xmlns:c16="http://schemas.microsoft.com/office/drawing/2014/chart" uri="{C3380CC4-5D6E-409C-BE32-E72D297353CC}">
              <c16:uniqueId val="{00000004-6E82-4495-A10A-423C99997873}"/>
            </c:ext>
          </c:extLst>
        </c:ser>
        <c:dLbls>
          <c:showLegendKey val="0"/>
          <c:showVal val="0"/>
          <c:showCatName val="0"/>
          <c:showSerName val="0"/>
          <c:showPercent val="1"/>
          <c:showBubbleSize val="0"/>
          <c:showLeaderLines val="1"/>
        </c:dLbls>
        <c:firstSliceAng val="0"/>
      </c:pieChart>
      <c:spPr>
        <a:ln w="25400">
          <a:solidFill>
            <a:schemeClr val="bg2"/>
          </a:solidFill>
        </a:ln>
      </c:spPr>
    </c:plotArea>
    <c:legend>
      <c:legendPos val="r"/>
      <c:layout>
        <c:manualLayout>
          <c:xMode val="edge"/>
          <c:yMode val="edge"/>
          <c:x val="4.024808881116739E-3"/>
          <c:y val="0.61493975099927389"/>
          <c:w val="0.99445716735938894"/>
          <c:h val="0.38176327435311247"/>
        </c:manualLayout>
      </c:layout>
      <c:overlay val="0"/>
      <c:txPr>
        <a:bodyPr/>
        <a:lstStyle/>
        <a:p>
          <a:pPr>
            <a:defRPr sz="1050"/>
          </a:pPr>
          <a:endParaRPr lang="en-US"/>
        </a:p>
      </c:txPr>
    </c:legend>
    <c:plotVisOnly val="1"/>
    <c:dispBlanksAs val="gap"/>
    <c:showDLblsOverMax val="0"/>
  </c:chart>
  <c:txPr>
    <a:bodyPr/>
    <a:lstStyle/>
    <a:p>
      <a:pPr>
        <a:defRPr sz="12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dirty="0"/>
              <a:t>NP business in a WP fund</a:t>
            </a:r>
          </a:p>
        </c:rich>
      </c:tx>
      <c:overlay val="0"/>
    </c:title>
    <c:autoTitleDeleted val="0"/>
    <c:plotArea>
      <c:layout>
        <c:manualLayout>
          <c:layoutTarget val="inner"/>
          <c:xMode val="edge"/>
          <c:yMode val="edge"/>
          <c:x val="0.30490174430943828"/>
          <c:y val="0.11270632723954986"/>
          <c:w val="0.37820202991166241"/>
          <c:h val="0.49747696725798002"/>
        </c:manualLayout>
      </c:layout>
      <c:pieChart>
        <c:varyColors val="1"/>
        <c:ser>
          <c:idx val="0"/>
          <c:order val="0"/>
          <c:tx>
            <c:strRef>
              <c:f>Sheet1!$B$1</c:f>
              <c:strCache>
                <c:ptCount val="1"/>
                <c:pt idx="0">
                  <c:v>NP business in a WP fund</c:v>
                </c:pt>
              </c:strCache>
            </c:strRef>
          </c:tx>
          <c:spPr>
            <a:ln w="25400">
              <a:solidFill>
                <a:schemeClr val="bg2"/>
              </a:solidFill>
            </a:ln>
          </c:spPr>
          <c:dPt>
            <c:idx val="1"/>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5-DDC2-495A-8AB0-207B6DFA5E3F}"/>
              </c:ext>
            </c:extLst>
          </c:dPt>
          <c:dPt>
            <c:idx val="3"/>
            <c:bubble3D val="0"/>
            <c:spPr>
              <a:solidFill>
                <a:schemeClr val="accent4"/>
              </a:solidFill>
              <a:ln w="25400">
                <a:solidFill>
                  <a:schemeClr val="bg2"/>
                </a:solidFill>
              </a:ln>
            </c:spPr>
            <c:extLst>
              <c:ext xmlns:c16="http://schemas.microsoft.com/office/drawing/2014/chart" uri="{C3380CC4-5D6E-409C-BE32-E72D297353CC}">
                <c16:uniqueId val="{00000001-DDC2-495A-8AB0-207B6DFA5E3F}"/>
              </c:ext>
            </c:extLst>
          </c:dPt>
          <c:dPt>
            <c:idx val="4"/>
            <c:bubble3D val="0"/>
            <c:spPr>
              <a:solidFill>
                <a:schemeClr val="accent2"/>
              </a:solidFill>
              <a:ln w="25400">
                <a:solidFill>
                  <a:schemeClr val="bg2"/>
                </a:solidFill>
              </a:ln>
            </c:spPr>
            <c:extLst>
              <c:ext xmlns:c16="http://schemas.microsoft.com/office/drawing/2014/chart" uri="{C3380CC4-5D6E-409C-BE32-E72D297353CC}">
                <c16:uniqueId val="{00000003-DDC2-495A-8AB0-207B6DFA5E3F}"/>
              </c:ext>
            </c:extLst>
          </c:dPt>
          <c:dLbls>
            <c:delete val="1"/>
          </c:dLbls>
          <c:cat>
            <c:strRef>
              <c:f>Sheet1!$A$2:$A$6</c:f>
              <c:strCache>
                <c:ptCount val="5"/>
                <c:pt idx="0">
                  <c:v>None, as all profit from NP business belongs to WP fund</c:v>
                </c:pt>
                <c:pt idx="1">
                  <c:v>The shareholder's proportion (ie. 10% in 90:10 fund)</c:v>
                </c:pt>
                <c:pt idx="2">
                  <c:v>All risk associated with the NP business (as if it was in a NP fund)</c:v>
                </c:pt>
                <c:pt idx="3">
                  <c:v>TBC</c:v>
                </c:pt>
                <c:pt idx="4">
                  <c:v>N/A</c:v>
                </c:pt>
              </c:strCache>
            </c:strRef>
          </c:cat>
          <c:val>
            <c:numRef>
              <c:f>Sheet1!$B$2:$B$6</c:f>
              <c:numCache>
                <c:formatCode>General</c:formatCode>
                <c:ptCount val="5"/>
                <c:pt idx="0">
                  <c:v>1</c:v>
                </c:pt>
                <c:pt idx="1">
                  <c:v>2</c:v>
                </c:pt>
                <c:pt idx="2">
                  <c:v>1</c:v>
                </c:pt>
                <c:pt idx="3">
                  <c:v>1</c:v>
                </c:pt>
                <c:pt idx="4">
                  <c:v>4</c:v>
                </c:pt>
              </c:numCache>
            </c:numRef>
          </c:val>
          <c:extLst>
            <c:ext xmlns:c16="http://schemas.microsoft.com/office/drawing/2014/chart" uri="{C3380CC4-5D6E-409C-BE32-E72D297353CC}">
              <c16:uniqueId val="{00000004-DDC2-495A-8AB0-207B6DFA5E3F}"/>
            </c:ext>
          </c:extLst>
        </c:ser>
        <c:dLbls>
          <c:showLegendKey val="0"/>
          <c:showVal val="0"/>
          <c:showCatName val="0"/>
          <c:showSerName val="0"/>
          <c:showPercent val="1"/>
          <c:showBubbleSize val="0"/>
          <c:showLeaderLines val="1"/>
        </c:dLbls>
        <c:firstSliceAng val="0"/>
      </c:pieChart>
      <c:spPr>
        <a:ln w="25400">
          <a:solidFill>
            <a:schemeClr val="bg2"/>
          </a:solidFill>
        </a:ln>
      </c:spPr>
    </c:plotArea>
    <c:legend>
      <c:legendPos val="r"/>
      <c:layout>
        <c:manualLayout>
          <c:xMode val="edge"/>
          <c:yMode val="edge"/>
          <c:x val="4.024808881116739E-3"/>
          <c:y val="0.62118611760901521"/>
          <c:w val="0.99144437880885861"/>
          <c:h val="0.3755166884472127"/>
        </c:manualLayout>
      </c:layout>
      <c:overlay val="0"/>
      <c:txPr>
        <a:bodyPr/>
        <a:lstStyle/>
        <a:p>
          <a:pPr>
            <a:defRPr sz="1050"/>
          </a:pPr>
          <a:endParaRPr lang="en-US"/>
        </a:p>
      </c:txPr>
    </c:legend>
    <c:plotVisOnly val="1"/>
    <c:dispBlanksAs val="gap"/>
    <c:showDLblsOverMax val="0"/>
  </c:chart>
  <c:txPr>
    <a:bodyPr/>
    <a:lstStyle/>
    <a:p>
      <a:pPr>
        <a:defRPr sz="12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a:pPr>
            <a:r>
              <a:rPr lang="en-GB" sz="1400" dirty="0" smtClean="0"/>
              <a:t>Do firms intend to allow a negative RA at a unit of account level?</a:t>
            </a:r>
            <a:endParaRPr lang="en-GB" sz="1400" dirty="0"/>
          </a:p>
        </c:rich>
      </c:tx>
      <c:overlay val="0"/>
    </c:title>
    <c:autoTitleDeleted val="0"/>
    <c:plotArea>
      <c:layout>
        <c:manualLayout>
          <c:layoutTarget val="inner"/>
          <c:xMode val="edge"/>
          <c:yMode val="edge"/>
          <c:x val="0.30074138587775967"/>
          <c:y val="0.22398436889603013"/>
          <c:w val="0.35757435681749639"/>
          <c:h val="0.44528387889538462"/>
        </c:manualLayout>
      </c:layout>
      <c:pieChart>
        <c:varyColors val="1"/>
        <c:ser>
          <c:idx val="0"/>
          <c:order val="0"/>
          <c:tx>
            <c:strRef>
              <c:f>Sheet1!$B$1</c:f>
              <c:strCache>
                <c:ptCount val="1"/>
                <c:pt idx="0">
                  <c:v>Results</c:v>
                </c:pt>
              </c:strCache>
            </c:strRef>
          </c:tx>
          <c:spPr>
            <a:ln w="25400">
              <a:solidFill>
                <a:schemeClr val="bg2"/>
              </a:solidFill>
            </a:ln>
          </c:spPr>
          <c:dPt>
            <c:idx val="3"/>
            <c:bubble3D val="0"/>
            <c:spPr>
              <a:solidFill>
                <a:schemeClr val="accent4"/>
              </a:solidFill>
              <a:ln w="25400">
                <a:solidFill>
                  <a:schemeClr val="bg2"/>
                </a:solidFill>
              </a:ln>
            </c:spPr>
            <c:extLst>
              <c:ext xmlns:c16="http://schemas.microsoft.com/office/drawing/2014/chart" uri="{C3380CC4-5D6E-409C-BE32-E72D297353CC}">
                <c16:uniqueId val="{00000001-6F74-475E-A861-29EBEC9FE379}"/>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3-6F74-475E-A861-29EBEC9FE379}"/>
              </c:ext>
            </c:extLst>
          </c:dPt>
          <c:cat>
            <c:strRef>
              <c:f>Sheet1!$A$2:$A$3</c:f>
              <c:strCache>
                <c:ptCount val="2"/>
                <c:pt idx="0">
                  <c:v>Yes – The RA will be allowed to be negative, noting the total will represent the full RA calculated</c:v>
                </c:pt>
                <c:pt idx="1">
                  <c:v>No - Negative RA’s will be floored at zero</c:v>
                </c:pt>
              </c:strCache>
            </c:strRef>
          </c:cat>
          <c:val>
            <c:numRef>
              <c:f>Sheet1!$B$2:$B$3</c:f>
              <c:numCache>
                <c:formatCode>General</c:formatCode>
                <c:ptCount val="2"/>
                <c:pt idx="0">
                  <c:v>6</c:v>
                </c:pt>
                <c:pt idx="1">
                  <c:v>4</c:v>
                </c:pt>
              </c:numCache>
            </c:numRef>
          </c:val>
          <c:extLst>
            <c:ext xmlns:c16="http://schemas.microsoft.com/office/drawing/2014/chart" uri="{C3380CC4-5D6E-409C-BE32-E72D297353CC}">
              <c16:uniqueId val="{00000004-6F74-475E-A861-29EBEC9FE379}"/>
            </c:ext>
          </c:extLst>
        </c:ser>
        <c:dLbls>
          <c:dLblPos val="outEnd"/>
          <c:showLegendKey val="0"/>
          <c:showVal val="0"/>
          <c:showCatName val="0"/>
          <c:showSerName val="0"/>
          <c:showPercent val="0"/>
          <c:showBubbleSize val="0"/>
          <c:showLeaderLines val="0"/>
        </c:dLbls>
        <c:firstSliceAng val="0"/>
      </c:pieChart>
      <c:spPr>
        <a:ln w="25400">
          <a:solidFill>
            <a:schemeClr val="bg2"/>
          </a:solidFill>
        </a:ln>
      </c:spPr>
    </c:plotArea>
    <c:legend>
      <c:legendPos val="b"/>
      <c:layout>
        <c:manualLayout>
          <c:xMode val="edge"/>
          <c:yMode val="edge"/>
          <c:x val="0"/>
          <c:y val="0.75706288665874655"/>
          <c:w val="0.97353487385611781"/>
          <c:h val="0.23829558709130716"/>
        </c:manualLayout>
      </c:layout>
      <c:overlay val="0"/>
      <c:txPr>
        <a:bodyPr/>
        <a:lstStyle/>
        <a:p>
          <a:pPr>
            <a:defRPr sz="1100"/>
          </a:pPr>
          <a:endParaRPr lang="en-US"/>
        </a:p>
      </c:txPr>
    </c:legend>
    <c:plotVisOnly val="1"/>
    <c:dispBlanksAs val="gap"/>
    <c:showDLblsOverMax val="0"/>
  </c:chart>
  <c:txPr>
    <a:bodyPr/>
    <a:lstStyle/>
    <a:p>
      <a:pPr>
        <a:defRPr sz="12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094672448315254"/>
          <c:y val="0.18242980509673098"/>
          <c:w val="0.43885316987482653"/>
          <c:h val="0.61470224578165333"/>
        </c:manualLayout>
      </c:layout>
      <c:pieChart>
        <c:varyColors val="1"/>
        <c:ser>
          <c:idx val="0"/>
          <c:order val="0"/>
          <c:tx>
            <c:strRef>
              <c:f>Sheet1!$B$1</c:f>
              <c:strCache>
                <c:ptCount val="1"/>
                <c:pt idx="0">
                  <c:v>Will you use the same diversification assumptions as SII?</c:v>
                </c:pt>
              </c:strCache>
            </c:strRef>
          </c:tx>
          <c:spPr>
            <a:ln w="25400">
              <a:solidFill>
                <a:schemeClr val="bg2"/>
              </a:solidFill>
            </a:ln>
          </c:spPr>
          <c:dPt>
            <c:idx val="3"/>
            <c:bubble3D val="0"/>
            <c:spPr>
              <a:solidFill>
                <a:schemeClr val="accent4"/>
              </a:solidFill>
              <a:ln w="25400">
                <a:solidFill>
                  <a:schemeClr val="bg2"/>
                </a:solidFill>
              </a:ln>
            </c:spPr>
            <c:extLst>
              <c:ext xmlns:c16="http://schemas.microsoft.com/office/drawing/2014/chart" uri="{C3380CC4-5D6E-409C-BE32-E72D297353CC}">
                <c16:uniqueId val="{00000001-596C-4AD0-9F1C-4EE233C9A0AF}"/>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3-596C-4AD0-9F1C-4EE233C9A0AF}"/>
              </c:ext>
            </c:extLst>
          </c:dPt>
          <c:dLbls>
            <c:dLbl>
              <c:idx val="0"/>
              <c:layout>
                <c:manualLayout>
                  <c:x val="2.8081123244929684E-2"/>
                  <c:y val="2.9197080291970802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049-4400-A14C-4682C79E55F2}"/>
                </c:ext>
              </c:extLst>
            </c:dLbl>
            <c:dLbl>
              <c:idx val="1"/>
              <c:layout>
                <c:manualLayout>
                  <c:x val="-2.8081123244929798E-2"/>
                  <c:y val="-2.1897810218978103E-2"/>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049-4400-A14C-4682C79E55F2}"/>
                </c:ext>
              </c:extLst>
            </c:dLbl>
            <c:spPr>
              <a:noFill/>
              <a:ln>
                <a:noFill/>
              </a:ln>
              <a:effectLst/>
            </c:spPr>
            <c:dLblPos val="outEnd"/>
            <c:showLegendKey val="0"/>
            <c:showVal val="0"/>
            <c:showCatName val="1"/>
            <c:showSerName val="0"/>
            <c:showPercent val="0"/>
            <c:showBubbleSize val="0"/>
            <c:showLeaderLines val="0"/>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General</c:formatCode>
                <c:ptCount val="2"/>
                <c:pt idx="0">
                  <c:v>6</c:v>
                </c:pt>
                <c:pt idx="1">
                  <c:v>4</c:v>
                </c:pt>
              </c:numCache>
            </c:numRef>
          </c:val>
          <c:extLst>
            <c:ext xmlns:c16="http://schemas.microsoft.com/office/drawing/2014/chart" uri="{C3380CC4-5D6E-409C-BE32-E72D297353CC}">
              <c16:uniqueId val="{00000004-596C-4AD0-9F1C-4EE233C9A0AF}"/>
            </c:ext>
          </c:extLst>
        </c:ser>
        <c:dLbls>
          <c:dLblPos val="outEnd"/>
          <c:showLegendKey val="0"/>
          <c:showVal val="0"/>
          <c:showCatName val="0"/>
          <c:showSerName val="0"/>
          <c:showPercent val="1"/>
          <c:showBubbleSize val="0"/>
          <c:showLeaderLines val="0"/>
        </c:dLbls>
        <c:firstSliceAng val="0"/>
      </c:pieChart>
      <c:spPr>
        <a:ln w="25400">
          <a:solidFill>
            <a:schemeClr val="bg2"/>
          </a:solidFill>
        </a:ln>
      </c:spPr>
    </c:plotArea>
    <c:plotVisOnly val="1"/>
    <c:dispBlanksAs val="gap"/>
    <c:showDLblsOverMax val="0"/>
  </c:chart>
  <c:txPr>
    <a:bodyPr/>
    <a:lstStyle/>
    <a:p>
      <a:pPr>
        <a:defRPr sz="12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1400">
                <a:solidFill>
                  <a:srgbClr val="D9AB16"/>
                </a:solidFill>
              </a:defRPr>
            </a:pPr>
            <a:r>
              <a:rPr lang="en-US" sz="1400" kern="1200" dirty="0" smtClean="0">
                <a:solidFill>
                  <a:schemeClr val="tx1"/>
                </a:solidFill>
                <a:effectLst/>
                <a:latin typeface="Arial" panose="020B0604020202020204" pitchFamily="34" charset="0"/>
                <a:ea typeface="+mn-ea"/>
                <a:cs typeface="+mn-cs"/>
              </a:rPr>
              <a:t>How did</a:t>
            </a:r>
            <a:r>
              <a:rPr lang="en-US" sz="1400" kern="1200" baseline="0" dirty="0" smtClean="0">
                <a:solidFill>
                  <a:schemeClr val="tx1"/>
                </a:solidFill>
                <a:effectLst/>
                <a:latin typeface="Arial" panose="020B0604020202020204" pitchFamily="34" charset="0"/>
                <a:ea typeface="+mn-ea"/>
                <a:cs typeface="+mn-cs"/>
              </a:rPr>
              <a:t> respondents</a:t>
            </a:r>
            <a:r>
              <a:rPr lang="en-US" sz="1400" kern="1200" dirty="0" smtClean="0">
                <a:solidFill>
                  <a:schemeClr val="tx1"/>
                </a:solidFill>
                <a:effectLst/>
                <a:latin typeface="Arial" panose="020B0604020202020204" pitchFamily="34" charset="0"/>
                <a:ea typeface="+mn-ea"/>
                <a:cs typeface="+mn-cs"/>
              </a:rPr>
              <a:t> intend to measure the </a:t>
            </a:r>
            <a:r>
              <a:rPr lang="en-US" sz="1400" b="1" i="0" u="none" strike="noStrike" kern="1200" baseline="0" dirty="0" smtClean="0">
                <a:solidFill>
                  <a:schemeClr val="tx1"/>
                </a:solidFill>
                <a:effectLst/>
                <a:latin typeface="Arial" panose="020B0604020202020204" pitchFamily="34" charset="0"/>
                <a:ea typeface="+mn-ea"/>
                <a:cs typeface="+mn-cs"/>
              </a:rPr>
              <a:t>RA for reinsurance held?</a:t>
            </a:r>
            <a:endParaRPr lang="en-GB" sz="1400" b="1" i="0" u="none" strike="noStrike" kern="1200" baseline="0" dirty="0">
              <a:solidFill>
                <a:schemeClr val="tx1"/>
              </a:solidFill>
              <a:effectLst/>
              <a:latin typeface="Arial" panose="020B0604020202020204" pitchFamily="34" charset="0"/>
              <a:ea typeface="+mn-ea"/>
              <a:cs typeface="+mn-cs"/>
            </a:endParaRPr>
          </a:p>
        </c:rich>
      </c:tx>
      <c:overlay val="0"/>
    </c:title>
    <c:autoTitleDeleted val="0"/>
    <c:plotArea>
      <c:layout>
        <c:manualLayout>
          <c:layoutTarget val="inner"/>
          <c:xMode val="edge"/>
          <c:yMode val="edge"/>
          <c:x val="0.24308504796512323"/>
          <c:y val="0.1703148824719336"/>
          <c:w val="0.50985627849150439"/>
          <c:h val="0.49712300727846831"/>
        </c:manualLayout>
      </c:layout>
      <c:pieChart>
        <c:varyColors val="1"/>
        <c:ser>
          <c:idx val="0"/>
          <c:order val="0"/>
          <c:tx>
            <c:strRef>
              <c:f>Sheet1!$B$1</c:f>
              <c:strCache>
                <c:ptCount val="1"/>
                <c:pt idx="0">
                  <c:v>How do you intend to measure the reinsurance RA?</c:v>
                </c:pt>
              </c:strCache>
            </c:strRef>
          </c:tx>
          <c:spPr>
            <a:ln w="25400">
              <a:solidFill>
                <a:schemeClr val="bg2"/>
              </a:solidFill>
            </a:ln>
          </c:spPr>
          <c:dPt>
            <c:idx val="3"/>
            <c:bubble3D val="0"/>
            <c:spPr>
              <a:solidFill>
                <a:schemeClr val="accent4"/>
              </a:solidFill>
              <a:ln w="25400">
                <a:solidFill>
                  <a:schemeClr val="bg2"/>
                </a:solidFill>
              </a:ln>
            </c:spPr>
            <c:extLst>
              <c:ext xmlns:c16="http://schemas.microsoft.com/office/drawing/2014/chart" uri="{C3380CC4-5D6E-409C-BE32-E72D297353CC}">
                <c16:uniqueId val="{00000001-5520-4651-9B4E-C0B8E9CBE893}"/>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3-5520-4651-9B4E-C0B8E9CBE893}"/>
              </c:ext>
            </c:extLst>
          </c:dPt>
          <c:dLbls>
            <c:delete val="1"/>
          </c:dLbls>
          <c:cat>
            <c:strRef>
              <c:f>Sheet1!$A$2:$A$4</c:f>
              <c:strCache>
                <c:ptCount val="3"/>
                <c:pt idx="0">
                  <c:v>Directly</c:v>
                </c:pt>
                <c:pt idx="1">
                  <c:v>Implicitly based on a 'gross less net' position</c:v>
                </c:pt>
                <c:pt idx="2">
                  <c:v>PADs calibrated on net basis and same PADs applied to gross and net</c:v>
                </c:pt>
              </c:strCache>
            </c:strRef>
          </c:cat>
          <c:val>
            <c:numRef>
              <c:f>Sheet1!$B$2:$B$4</c:f>
              <c:numCache>
                <c:formatCode>General</c:formatCode>
                <c:ptCount val="3"/>
                <c:pt idx="0">
                  <c:v>7</c:v>
                </c:pt>
                <c:pt idx="1">
                  <c:v>2</c:v>
                </c:pt>
                <c:pt idx="2">
                  <c:v>2</c:v>
                </c:pt>
              </c:numCache>
            </c:numRef>
          </c:val>
          <c:extLst>
            <c:ext xmlns:c16="http://schemas.microsoft.com/office/drawing/2014/chart" uri="{C3380CC4-5D6E-409C-BE32-E72D297353CC}">
              <c16:uniqueId val="{00000004-5520-4651-9B4E-C0B8E9CBE893}"/>
            </c:ext>
          </c:extLst>
        </c:ser>
        <c:dLbls>
          <c:showLegendKey val="0"/>
          <c:showVal val="0"/>
          <c:showCatName val="0"/>
          <c:showSerName val="0"/>
          <c:showPercent val="1"/>
          <c:showBubbleSize val="0"/>
          <c:showLeaderLines val="1"/>
        </c:dLbls>
        <c:firstSliceAng val="0"/>
      </c:pieChart>
      <c:spPr>
        <a:ln w="25400">
          <a:solidFill>
            <a:schemeClr val="bg2"/>
          </a:solidFill>
        </a:ln>
      </c:spPr>
    </c:plotArea>
    <c:legend>
      <c:legendPos val="r"/>
      <c:layout>
        <c:manualLayout>
          <c:xMode val="edge"/>
          <c:yMode val="edge"/>
          <c:x val="2.6466334157557452E-3"/>
          <c:y val="0.71378067705040515"/>
          <c:w val="0.99511076275033339"/>
          <c:h val="0.26432151273061666"/>
        </c:manualLayout>
      </c:layout>
      <c:overlay val="0"/>
      <c:txPr>
        <a:bodyPr/>
        <a:lstStyle/>
        <a:p>
          <a:pPr>
            <a:defRPr sz="1100"/>
          </a:pPr>
          <a:endParaRPr lang="en-US"/>
        </a:p>
      </c:txPr>
    </c:legend>
    <c:plotVisOnly val="1"/>
    <c:dispBlanksAs val="gap"/>
    <c:showDLblsOverMax val="0"/>
  </c:chart>
  <c:txPr>
    <a:bodyPr/>
    <a:lstStyle/>
    <a:p>
      <a:pPr>
        <a:defRPr sz="12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l" defTabSz="914400" rtl="0" eaLnBrk="1" fontAlgn="auto" latinLnBrk="0" hangingPunct="1">
              <a:lnSpc>
                <a:spcPct val="100000"/>
              </a:lnSpc>
              <a:spcBef>
                <a:spcPts val="0"/>
              </a:spcBef>
              <a:spcAft>
                <a:spcPts val="0"/>
              </a:spcAft>
              <a:buClrTx/>
              <a:buSzTx/>
              <a:buFontTx/>
              <a:buNone/>
              <a:tabLst/>
              <a:defRPr sz="1300" b="1" i="0" u="none" strike="noStrike" kern="1200" baseline="0">
                <a:solidFill>
                  <a:srgbClr val="3F4548"/>
                </a:solidFill>
                <a:latin typeface="+mn-lt"/>
                <a:ea typeface="+mn-ea"/>
                <a:cs typeface="+mn-cs"/>
              </a:defRPr>
            </a:pPr>
            <a:r>
              <a:rPr lang="en-GB" sz="1300" dirty="0" smtClean="0">
                <a:effectLst/>
              </a:rPr>
              <a:t>Proposed modelling approach </a:t>
            </a:r>
            <a:r>
              <a:rPr lang="en-GB" sz="1300" baseline="0" dirty="0" smtClean="0">
                <a:effectLst/>
              </a:rPr>
              <a:t>in the determination of the RA:</a:t>
            </a:r>
            <a:endParaRPr lang="en-GB" sz="1300" dirty="0"/>
          </a:p>
        </c:rich>
      </c:tx>
      <c:layout>
        <c:manualLayout>
          <c:xMode val="edge"/>
          <c:yMode val="edge"/>
          <c:x val="5.6226478184413252E-2"/>
          <c:y val="0"/>
        </c:manualLayout>
      </c:layout>
      <c:overlay val="0"/>
    </c:title>
    <c:autoTitleDeleted val="0"/>
    <c:plotArea>
      <c:layout>
        <c:manualLayout>
          <c:layoutTarget val="inner"/>
          <c:xMode val="edge"/>
          <c:yMode val="edge"/>
          <c:x val="0.24322836286283983"/>
          <c:y val="0.14612066913200122"/>
          <c:w val="0.52212226969588038"/>
          <c:h val="0.48781711329126698"/>
        </c:manualLayout>
      </c:layout>
      <c:pieChart>
        <c:varyColors val="1"/>
        <c:ser>
          <c:idx val="0"/>
          <c:order val="0"/>
          <c:tx>
            <c:strRef>
              <c:f>Sheet1!$B$1</c:f>
              <c:strCache>
                <c:ptCount val="1"/>
                <c:pt idx="0">
                  <c:v>Results</c:v>
                </c:pt>
              </c:strCache>
            </c:strRef>
          </c:tx>
          <c:spPr>
            <a:ln w="25400">
              <a:solidFill>
                <a:schemeClr val="bg2"/>
              </a:solidFill>
            </a:ln>
          </c:spPr>
          <c:dPt>
            <c:idx val="3"/>
            <c:bubble3D val="0"/>
            <c:spPr>
              <a:solidFill>
                <a:schemeClr val="accent4"/>
              </a:solidFill>
              <a:ln w="25400">
                <a:solidFill>
                  <a:schemeClr val="bg2"/>
                </a:solidFill>
              </a:ln>
            </c:spPr>
            <c:extLst>
              <c:ext xmlns:c16="http://schemas.microsoft.com/office/drawing/2014/chart" uri="{C3380CC4-5D6E-409C-BE32-E72D297353CC}">
                <c16:uniqueId val="{00000001-B261-42ED-B006-DADB03146582}"/>
              </c:ext>
            </c:extLst>
          </c:dPt>
          <c:dPt>
            <c:idx val="4"/>
            <c:bubble3D val="0"/>
            <c:spPr>
              <a:solidFill>
                <a:schemeClr val="accent3">
                  <a:lumMod val="50000"/>
                </a:schemeClr>
              </a:solidFill>
              <a:ln w="25400">
                <a:solidFill>
                  <a:schemeClr val="bg2"/>
                </a:solidFill>
              </a:ln>
            </c:spPr>
            <c:extLst>
              <c:ext xmlns:c16="http://schemas.microsoft.com/office/drawing/2014/chart" uri="{C3380CC4-5D6E-409C-BE32-E72D297353CC}">
                <c16:uniqueId val="{00000003-B261-42ED-B006-DADB03146582}"/>
              </c:ext>
            </c:extLst>
          </c:dPt>
          <c:dLbls>
            <c:delete val="1"/>
          </c:dLbls>
          <c:cat>
            <c:strRef>
              <c:f>Sheet1!$A$2:$A$8</c:f>
              <c:strCache>
                <c:ptCount val="7"/>
                <c:pt idx="0">
                  <c:v>SII IM</c:v>
                </c:pt>
                <c:pt idx="1">
                  <c:v>Internal EC Model</c:v>
                </c:pt>
                <c:pt idx="2">
                  <c:v>SII proxy model</c:v>
                </c:pt>
                <c:pt idx="3">
                  <c:v>SII SF model</c:v>
                </c:pt>
                <c:pt idx="4">
                  <c:v>Both proxy and IM</c:v>
                </c:pt>
                <c:pt idx="5">
                  <c:v>Difference between PV of cfs with PAD and BE</c:v>
                </c:pt>
                <c:pt idx="6">
                  <c:v>New process for IFRS17</c:v>
                </c:pt>
              </c:strCache>
            </c:strRef>
          </c:cat>
          <c:val>
            <c:numRef>
              <c:f>Sheet1!$B$2:$B$8</c:f>
              <c:numCache>
                <c:formatCode>General</c:formatCode>
                <c:ptCount val="7"/>
                <c:pt idx="0">
                  <c:v>4</c:v>
                </c:pt>
                <c:pt idx="1">
                  <c:v>3</c:v>
                </c:pt>
                <c:pt idx="2">
                  <c:v>1</c:v>
                </c:pt>
                <c:pt idx="3">
                  <c:v>1</c:v>
                </c:pt>
                <c:pt idx="4">
                  <c:v>1</c:v>
                </c:pt>
                <c:pt idx="5">
                  <c:v>1</c:v>
                </c:pt>
                <c:pt idx="6">
                  <c:v>1</c:v>
                </c:pt>
              </c:numCache>
            </c:numRef>
          </c:val>
          <c:extLst>
            <c:ext xmlns:c16="http://schemas.microsoft.com/office/drawing/2014/chart" uri="{C3380CC4-5D6E-409C-BE32-E72D297353CC}">
              <c16:uniqueId val="{00000004-B261-42ED-B006-DADB03146582}"/>
            </c:ext>
          </c:extLst>
        </c:ser>
        <c:dLbls>
          <c:showLegendKey val="0"/>
          <c:showVal val="0"/>
          <c:showCatName val="0"/>
          <c:showSerName val="0"/>
          <c:showPercent val="1"/>
          <c:showBubbleSize val="0"/>
          <c:showLeaderLines val="1"/>
        </c:dLbls>
        <c:firstSliceAng val="0"/>
      </c:pieChart>
      <c:spPr>
        <a:ln w="25400">
          <a:solidFill>
            <a:schemeClr val="bg2"/>
          </a:solidFill>
        </a:ln>
      </c:spPr>
    </c:plotArea>
    <c:legend>
      <c:legendPos val="r"/>
      <c:layout>
        <c:manualLayout>
          <c:xMode val="edge"/>
          <c:yMode val="edge"/>
          <c:x val="0"/>
          <c:y val="0.64814397039784699"/>
          <c:w val="0.96862525610849437"/>
          <c:h val="0.35030603175610875"/>
        </c:manualLayout>
      </c:layout>
      <c:overlay val="0"/>
      <c:txPr>
        <a:bodyPr/>
        <a:lstStyle/>
        <a:p>
          <a:pPr>
            <a:defRPr sz="1100"/>
          </a:pPr>
          <a:endParaRPr lang="en-US"/>
        </a:p>
      </c:txPr>
    </c:legend>
    <c:plotVisOnly val="1"/>
    <c:dispBlanksAs val="gap"/>
    <c:showDLblsOverMax val="0"/>
  </c:chart>
  <c:txPr>
    <a:bodyPr/>
    <a:lstStyle/>
    <a:p>
      <a:pPr>
        <a:defRPr sz="12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dirty="0"/>
          </a:p>
        </p:txBody>
      </p:sp>
      <p:sp>
        <p:nvSpPr>
          <p:cNvPr id="7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dirty="0"/>
          </a:p>
        </p:txBody>
      </p:sp>
      <p:sp>
        <p:nvSpPr>
          <p:cNvPr id="717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dirty="0"/>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C75E569-FA29-4591-9ED9-413A86DC2D18}" type="slidenum">
              <a:rPr lang="en-GB"/>
              <a:pPr/>
              <a:t>‹#›</a:t>
            </a:fld>
            <a:endParaRPr lang="en-GB" dirty="0"/>
          </a:p>
        </p:txBody>
      </p:sp>
    </p:spTree>
    <p:extLst>
      <p:ext uri="{BB962C8B-B14F-4D97-AF65-F5344CB8AC3E}">
        <p14:creationId xmlns:p14="http://schemas.microsoft.com/office/powerpoint/2010/main" val="168248329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900" kern="1200">
        <a:solidFill>
          <a:schemeClr val="tx1"/>
        </a:solidFill>
        <a:latin typeface="Arial" charset="0"/>
        <a:ea typeface="+mn-ea"/>
        <a:cs typeface="Arial" charset="0"/>
      </a:defRPr>
    </a:lvl1pPr>
    <a:lvl2pPr marL="342900" algn="l" rtl="0" fontAlgn="base">
      <a:spcBef>
        <a:spcPct val="30000"/>
      </a:spcBef>
      <a:spcAft>
        <a:spcPct val="0"/>
      </a:spcAft>
      <a:defRPr sz="900" kern="1200">
        <a:solidFill>
          <a:schemeClr val="tx1"/>
        </a:solidFill>
        <a:latin typeface="Arial" charset="0"/>
        <a:ea typeface="+mn-ea"/>
        <a:cs typeface="Arial" charset="0"/>
      </a:defRPr>
    </a:lvl2pPr>
    <a:lvl3pPr marL="685800" algn="l" rtl="0" fontAlgn="base">
      <a:spcBef>
        <a:spcPct val="30000"/>
      </a:spcBef>
      <a:spcAft>
        <a:spcPct val="0"/>
      </a:spcAft>
      <a:defRPr sz="900" kern="1200">
        <a:solidFill>
          <a:schemeClr val="tx1"/>
        </a:solidFill>
        <a:latin typeface="Arial" charset="0"/>
        <a:ea typeface="+mn-ea"/>
        <a:cs typeface="Arial" charset="0"/>
      </a:defRPr>
    </a:lvl3pPr>
    <a:lvl4pPr marL="1028700" algn="l" rtl="0" fontAlgn="base">
      <a:spcBef>
        <a:spcPct val="30000"/>
      </a:spcBef>
      <a:spcAft>
        <a:spcPct val="0"/>
      </a:spcAft>
      <a:defRPr sz="900" kern="1200">
        <a:solidFill>
          <a:schemeClr val="tx1"/>
        </a:solidFill>
        <a:latin typeface="Arial" charset="0"/>
        <a:ea typeface="+mn-ea"/>
        <a:cs typeface="Arial" charset="0"/>
      </a:defRPr>
    </a:lvl4pPr>
    <a:lvl5pPr marL="1371600" algn="l" rtl="0" fontAlgn="base">
      <a:spcBef>
        <a:spcPct val="30000"/>
      </a:spcBef>
      <a:spcAft>
        <a:spcPct val="0"/>
      </a:spcAft>
      <a:defRPr sz="900" kern="1200">
        <a:solidFill>
          <a:schemeClr val="tx1"/>
        </a:solidFill>
        <a:latin typeface="Arial" charset="0"/>
        <a:ea typeface="+mn-ea"/>
        <a:cs typeface="Arial" charset="0"/>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 questions</a:t>
            </a:r>
            <a:endParaRPr lang="en-US" dirty="0"/>
          </a:p>
        </p:txBody>
      </p:sp>
      <p:sp>
        <p:nvSpPr>
          <p:cNvPr id="4" name="Slide Number Placeholder 3"/>
          <p:cNvSpPr>
            <a:spLocks noGrp="1"/>
          </p:cNvSpPr>
          <p:nvPr>
            <p:ph type="sldNum" sz="quarter" idx="10"/>
          </p:nvPr>
        </p:nvSpPr>
        <p:spPr/>
        <p:txBody>
          <a:bodyPr/>
          <a:lstStyle/>
          <a:p>
            <a:fld id="{0C75E569-FA29-4591-9ED9-413A86DC2D18}" type="slidenum">
              <a:rPr lang="en-GB" smtClean="0"/>
              <a:pPr/>
              <a:t>3</a:t>
            </a:fld>
            <a:endParaRPr lang="en-GB" dirty="0"/>
          </a:p>
        </p:txBody>
      </p:sp>
    </p:spTree>
    <p:extLst>
      <p:ext uri="{BB962C8B-B14F-4D97-AF65-F5344CB8AC3E}">
        <p14:creationId xmlns:p14="http://schemas.microsoft.com/office/powerpoint/2010/main" val="2300803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Touching on technical</a:t>
            </a:r>
            <a:r>
              <a:rPr lang="en-GB" baseline="0" dirty="0" smtClean="0"/>
              <a:t> areas, but focusing on practical implementation challenges</a:t>
            </a:r>
          </a:p>
          <a:p>
            <a:r>
              <a:rPr lang="en-GB" baseline="0" dirty="0" smtClean="0"/>
              <a:t>Not expressing PwC view but are relaying results of the survey along with our own personal views</a:t>
            </a:r>
          </a:p>
        </p:txBody>
      </p:sp>
      <p:sp>
        <p:nvSpPr>
          <p:cNvPr id="4" name="Slide Number Placeholder 3"/>
          <p:cNvSpPr>
            <a:spLocks noGrp="1"/>
          </p:cNvSpPr>
          <p:nvPr>
            <p:ph type="sldNum" sz="quarter" idx="10"/>
          </p:nvPr>
        </p:nvSpPr>
        <p:spPr/>
        <p:txBody>
          <a:bodyPr/>
          <a:lstStyle/>
          <a:p>
            <a:fld id="{0C75E569-FA29-4591-9ED9-413A86DC2D18}" type="slidenum">
              <a:rPr lang="en-GB" smtClean="0"/>
              <a:pPr/>
              <a:t>5</a:t>
            </a:fld>
            <a:endParaRPr lang="en-GB" dirty="0"/>
          </a:p>
        </p:txBody>
      </p:sp>
    </p:spTree>
    <p:extLst>
      <p:ext uri="{BB962C8B-B14F-4D97-AF65-F5344CB8AC3E}">
        <p14:creationId xmlns:p14="http://schemas.microsoft.com/office/powerpoint/2010/main" val="1936097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75E569-FA29-4591-9ED9-413A86DC2D18}" type="slidenum">
              <a:rPr lang="en-GB" smtClean="0"/>
              <a:pPr/>
              <a:t>7</a:t>
            </a:fld>
            <a:endParaRPr lang="en-GB" dirty="0"/>
          </a:p>
        </p:txBody>
      </p:sp>
    </p:spTree>
    <p:extLst>
      <p:ext uri="{BB962C8B-B14F-4D97-AF65-F5344CB8AC3E}">
        <p14:creationId xmlns:p14="http://schemas.microsoft.com/office/powerpoint/2010/main" val="3022516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b="1" dirty="0" smtClean="0"/>
              <a:t>PwC view - Share verbally:</a:t>
            </a:r>
            <a:r>
              <a:rPr lang="en-GB" b="1" baseline="0" dirty="0" smtClean="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sz="900" kern="1200" dirty="0" smtClean="0">
                <a:solidFill>
                  <a:srgbClr val="3F4548"/>
                </a:solidFill>
                <a:latin typeface="Arial" charset="0"/>
                <a:ea typeface="+mn-ea"/>
                <a:cs typeface="Arial" charset="0"/>
              </a:rPr>
              <a:t>Its important to engage early with external auditors on this point as audit firms may have strong views on how far back you need to go.</a:t>
            </a:r>
            <a:endParaRPr lang="en-US" sz="900" kern="1200" dirty="0" smtClean="0">
              <a:solidFill>
                <a:srgbClr val="3F4548"/>
              </a:solidFill>
              <a:latin typeface="Arial" charset="0"/>
              <a:ea typeface="+mn-ea"/>
              <a:cs typeface="Arial" charset="0"/>
            </a:endParaRPr>
          </a:p>
          <a:p>
            <a:endParaRPr lang="en-US" dirty="0"/>
          </a:p>
        </p:txBody>
      </p:sp>
      <p:sp>
        <p:nvSpPr>
          <p:cNvPr id="4" name="Slide Number Placeholder 3"/>
          <p:cNvSpPr>
            <a:spLocks noGrp="1"/>
          </p:cNvSpPr>
          <p:nvPr>
            <p:ph type="sldNum" sz="quarter" idx="10"/>
          </p:nvPr>
        </p:nvSpPr>
        <p:spPr/>
        <p:txBody>
          <a:bodyPr/>
          <a:lstStyle/>
          <a:p>
            <a:fld id="{0C75E569-FA29-4591-9ED9-413A86DC2D18}" type="slidenum">
              <a:rPr lang="en-GB" smtClean="0"/>
              <a:pPr/>
              <a:t>8</a:t>
            </a:fld>
            <a:endParaRPr lang="en-GB" dirty="0"/>
          </a:p>
        </p:txBody>
      </p:sp>
    </p:spTree>
    <p:extLst>
      <p:ext uri="{BB962C8B-B14F-4D97-AF65-F5344CB8AC3E}">
        <p14:creationId xmlns:p14="http://schemas.microsoft.com/office/powerpoint/2010/main" val="123255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C75E569-FA29-4591-9ED9-413A86DC2D18}" type="slidenum">
              <a:rPr lang="en-GB" smtClean="0"/>
              <a:pPr/>
              <a:t>9</a:t>
            </a:fld>
            <a:endParaRPr lang="en-GB" dirty="0"/>
          </a:p>
        </p:txBody>
      </p:sp>
    </p:spTree>
    <p:extLst>
      <p:ext uri="{BB962C8B-B14F-4D97-AF65-F5344CB8AC3E}">
        <p14:creationId xmlns:p14="http://schemas.microsoft.com/office/powerpoint/2010/main" val="3308116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b="1" dirty="0" smtClean="0"/>
              <a:t>PwC’s View (cover</a:t>
            </a:r>
            <a:r>
              <a:rPr lang="en-GB" sz="900" b="1" baseline="0" dirty="0" smtClean="0"/>
              <a:t> verbally)</a:t>
            </a:r>
            <a:r>
              <a:rPr lang="en-GB" sz="900" b="1" dirty="0" smtClean="0"/>
              <a:t>:</a:t>
            </a:r>
          </a:p>
          <a:p>
            <a:pPr marL="285750" indent="-285750">
              <a:buFont typeface="Arial" panose="020B0604020202020204" pitchFamily="34" charset="0"/>
              <a:buChar char="•"/>
            </a:pPr>
            <a:r>
              <a:rPr lang="en-GB" sz="900" dirty="0" smtClean="0"/>
              <a:t>Quote IIAG view – para B91 &amp; para 119</a:t>
            </a:r>
          </a:p>
          <a:p>
            <a:pPr marL="285750" indent="-285750">
              <a:buFont typeface="Arial" panose="020B0604020202020204" pitchFamily="34" charset="0"/>
              <a:buChar char="•"/>
            </a:pPr>
            <a:r>
              <a:rPr lang="en-GB" sz="900" dirty="0" smtClean="0"/>
              <a:t>Our current interpretation is that an entity needs to </a:t>
            </a:r>
            <a:r>
              <a:rPr lang="en-GB" sz="900" b="1" dirty="0" smtClean="0"/>
              <a:t>disclose</a:t>
            </a:r>
            <a:r>
              <a:rPr lang="en-GB" sz="900" dirty="0" smtClean="0"/>
              <a:t> the confidence level of the RA against the ultimate loss distribution.</a:t>
            </a:r>
          </a:p>
          <a:p>
            <a:pPr marL="285750" indent="-285750">
              <a:buFont typeface="Arial" panose="020B0604020202020204" pitchFamily="34" charset="0"/>
              <a:buChar char="•"/>
            </a:pPr>
            <a:r>
              <a:rPr lang="en-GB" sz="900" dirty="0" smtClean="0"/>
              <a:t>However, not all insurers have interpreted the Standard this way. </a:t>
            </a:r>
          </a:p>
          <a:p>
            <a:pPr marL="285750" indent="-285750">
              <a:buFont typeface="Arial" panose="020B0604020202020204" pitchFamily="34" charset="0"/>
              <a:buChar char="•"/>
            </a:pPr>
            <a:r>
              <a:rPr lang="en-GB" sz="900" dirty="0" smtClean="0"/>
              <a:t>We recommend that insurers consider their thinking in this area and engage with auditors to minimise the risk of non-compliance with the Standard.</a:t>
            </a:r>
          </a:p>
          <a:p>
            <a:endParaRPr lang="en-US" dirty="0"/>
          </a:p>
        </p:txBody>
      </p:sp>
      <p:sp>
        <p:nvSpPr>
          <p:cNvPr id="4" name="Slide Number Placeholder 3"/>
          <p:cNvSpPr>
            <a:spLocks noGrp="1"/>
          </p:cNvSpPr>
          <p:nvPr>
            <p:ph type="sldNum" sz="quarter" idx="10"/>
          </p:nvPr>
        </p:nvSpPr>
        <p:spPr/>
        <p:txBody>
          <a:bodyPr/>
          <a:lstStyle/>
          <a:p>
            <a:fld id="{0C75E569-FA29-4591-9ED9-413A86DC2D18}" type="slidenum">
              <a:rPr lang="en-GB" smtClean="0"/>
              <a:pPr/>
              <a:t>12</a:t>
            </a:fld>
            <a:endParaRPr lang="en-GB" dirty="0"/>
          </a:p>
        </p:txBody>
      </p:sp>
    </p:spTree>
    <p:extLst>
      <p:ext uri="{BB962C8B-B14F-4D97-AF65-F5344CB8AC3E}">
        <p14:creationId xmlns:p14="http://schemas.microsoft.com/office/powerpoint/2010/main" val="3839102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Group:</a:t>
            </a:r>
          </a:p>
          <a:p>
            <a:pPr marL="171450" indent="-171450">
              <a:buFontTx/>
              <a:buChar char="-"/>
            </a:pPr>
            <a:r>
              <a:rPr lang="en-GB" dirty="0" smtClean="0"/>
              <a:t>Same at entity &amp; group</a:t>
            </a:r>
          </a:p>
          <a:p>
            <a:pPr marL="171450" indent="-171450">
              <a:buFontTx/>
              <a:buChar char="-"/>
            </a:pPr>
            <a:r>
              <a:rPr lang="en-GB" dirty="0" smtClean="0"/>
              <a:t>Will </a:t>
            </a:r>
            <a:r>
              <a:rPr lang="en-GB" smtClean="0"/>
              <a:t>local regulators</a:t>
            </a:r>
            <a:r>
              <a:rPr lang="en-GB" baseline="0" smtClean="0"/>
              <a:t> allow it?</a:t>
            </a:r>
            <a:endParaRPr lang="en-US" dirty="0"/>
          </a:p>
        </p:txBody>
      </p:sp>
      <p:sp>
        <p:nvSpPr>
          <p:cNvPr id="4" name="Slide Number Placeholder 3"/>
          <p:cNvSpPr>
            <a:spLocks noGrp="1"/>
          </p:cNvSpPr>
          <p:nvPr>
            <p:ph type="sldNum" sz="quarter" idx="10"/>
          </p:nvPr>
        </p:nvSpPr>
        <p:spPr/>
        <p:txBody>
          <a:bodyPr/>
          <a:lstStyle/>
          <a:p>
            <a:fld id="{0C75E569-FA29-4591-9ED9-413A86DC2D18}" type="slidenum">
              <a:rPr lang="en-GB" smtClean="0"/>
              <a:pPr/>
              <a:t>13</a:t>
            </a:fld>
            <a:endParaRPr lang="en-GB" dirty="0"/>
          </a:p>
        </p:txBody>
      </p:sp>
    </p:spTree>
    <p:extLst>
      <p:ext uri="{BB962C8B-B14F-4D97-AF65-F5344CB8AC3E}">
        <p14:creationId xmlns:p14="http://schemas.microsoft.com/office/powerpoint/2010/main" val="2891211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smtClean="0"/>
              <a:t>Actuaries vs accountants</a:t>
            </a:r>
          </a:p>
          <a:p>
            <a:pPr marL="171450" indent="-171450">
              <a:buFontTx/>
              <a:buChar char="-"/>
            </a:pPr>
            <a:r>
              <a:rPr lang="en-GB" dirty="0" smtClean="0"/>
              <a:t>Discuss with auditors</a:t>
            </a:r>
            <a:endParaRPr lang="en-US" dirty="0"/>
          </a:p>
        </p:txBody>
      </p:sp>
      <p:sp>
        <p:nvSpPr>
          <p:cNvPr id="4" name="Slide Number Placeholder 3"/>
          <p:cNvSpPr>
            <a:spLocks noGrp="1"/>
          </p:cNvSpPr>
          <p:nvPr>
            <p:ph type="sldNum" sz="quarter" idx="10"/>
          </p:nvPr>
        </p:nvSpPr>
        <p:spPr/>
        <p:txBody>
          <a:bodyPr/>
          <a:lstStyle/>
          <a:p>
            <a:fld id="{0C75E569-FA29-4591-9ED9-413A86DC2D18}" type="slidenum">
              <a:rPr lang="en-GB" smtClean="0"/>
              <a:pPr/>
              <a:t>15</a:t>
            </a:fld>
            <a:endParaRPr lang="en-GB" dirty="0"/>
          </a:p>
        </p:txBody>
      </p:sp>
    </p:spTree>
    <p:extLst>
      <p:ext uri="{BB962C8B-B14F-4D97-AF65-F5344CB8AC3E}">
        <p14:creationId xmlns:p14="http://schemas.microsoft.com/office/powerpoint/2010/main" val="3996607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b="1" dirty="0" smtClean="0"/>
              <a:t>PwC’s View – to cover verbally:</a:t>
            </a:r>
          </a:p>
          <a:p>
            <a:pPr marL="285750" indent="-285750">
              <a:buFont typeface="Arial" panose="020B0604020202020204" pitchFamily="34" charset="0"/>
              <a:buChar char="•"/>
            </a:pPr>
            <a:r>
              <a:rPr lang="en-US" sz="900" dirty="0" smtClean="0"/>
              <a:t>This is becoming increasingly important as the implementation date approaches, as companies will need to consider ownership of processes and headcount requirements</a:t>
            </a:r>
            <a:r>
              <a:rPr lang="en-GB" sz="900" dirty="0" smtClean="0"/>
              <a:t>.</a:t>
            </a:r>
          </a:p>
          <a:p>
            <a:endParaRPr lang="en-US" dirty="0"/>
          </a:p>
        </p:txBody>
      </p:sp>
      <p:sp>
        <p:nvSpPr>
          <p:cNvPr id="4" name="Slide Number Placeholder 3"/>
          <p:cNvSpPr>
            <a:spLocks noGrp="1"/>
          </p:cNvSpPr>
          <p:nvPr>
            <p:ph type="sldNum" sz="quarter" idx="10"/>
          </p:nvPr>
        </p:nvSpPr>
        <p:spPr/>
        <p:txBody>
          <a:bodyPr/>
          <a:lstStyle/>
          <a:p>
            <a:fld id="{0C75E569-FA29-4591-9ED9-413A86DC2D18}" type="slidenum">
              <a:rPr lang="en-GB" smtClean="0"/>
              <a:pPr/>
              <a:t>20</a:t>
            </a:fld>
            <a:endParaRPr lang="en-GB" dirty="0"/>
          </a:p>
        </p:txBody>
      </p:sp>
    </p:spTree>
    <p:extLst>
      <p:ext uri="{BB962C8B-B14F-4D97-AF65-F5344CB8AC3E}">
        <p14:creationId xmlns:p14="http://schemas.microsoft.com/office/powerpoint/2010/main" val="2326423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smtClean="0"/>
              <a:t>Storage</a:t>
            </a:r>
          </a:p>
          <a:p>
            <a:r>
              <a:rPr lang="en-GB" sz="1400" smtClean="0"/>
              <a:t>Compliance </a:t>
            </a:r>
            <a:r>
              <a:rPr lang="en-GB" sz="1400" dirty="0" smtClean="0"/>
              <a:t>with Group policy for non-SII entities</a:t>
            </a:r>
          </a:p>
          <a:p>
            <a:r>
              <a:rPr lang="en-GB" sz="1400" dirty="0" smtClean="0"/>
              <a:t>RA output reflects CL</a:t>
            </a:r>
          </a:p>
          <a:p>
            <a:endParaRPr lang="en-GB" sz="1400" dirty="0" smtClean="0"/>
          </a:p>
          <a:p>
            <a:r>
              <a:rPr lang="en-GB" sz="1400" dirty="0" smtClean="0"/>
              <a:t>Based on our experience of supporting UK life insurers with the IFRS 17 Risk Adjustment the following areas are the common challenges in implementing the RA requirements in practice:</a:t>
            </a:r>
          </a:p>
          <a:p>
            <a:pPr marL="514350" lvl="1" indent="-171450">
              <a:buFont typeface="Arial" panose="020B0604020202020204" pitchFamily="34" charset="0"/>
              <a:buChar char="•"/>
            </a:pPr>
            <a:r>
              <a:rPr lang="en-GB" sz="1100" dirty="0" smtClean="0"/>
              <a:t>Converting 1-year stresses into stresses based on the “to-ultimate” view.</a:t>
            </a:r>
          </a:p>
          <a:p>
            <a:pPr marL="514350" lvl="1" indent="-171450">
              <a:buFont typeface="Arial" panose="020B0604020202020204" pitchFamily="34" charset="0"/>
              <a:buChar char="•"/>
            </a:pPr>
            <a:r>
              <a:rPr lang="en-GB" sz="1100" dirty="0" smtClean="0"/>
              <a:t>Due to a heavy reliance on SII models and approaches a number of workarounds are being used, e.g. adjusting for differences in the assumptions between SII and IFRS 17. This may be avoidable if the IFRS 17 requirements were considered in isolation.</a:t>
            </a:r>
          </a:p>
          <a:p>
            <a:pPr marL="514350" lvl="1" indent="-171450">
              <a:buFont typeface="Arial" panose="020B0604020202020204" pitchFamily="34" charset="0"/>
              <a:buChar char="•"/>
            </a:pPr>
            <a:r>
              <a:rPr lang="en-GB" sz="1100" dirty="0" smtClean="0"/>
              <a:t>Ensuring compliance with Group policy for multinational groups with entities that don’t produce SII numbers.</a:t>
            </a:r>
          </a:p>
          <a:p>
            <a:pPr marL="514350" lvl="1" indent="-171450">
              <a:buFont typeface="Arial" panose="020B0604020202020204" pitchFamily="34" charset="0"/>
              <a:buChar char="•"/>
            </a:pPr>
            <a:r>
              <a:rPr lang="en-GB" sz="1100" dirty="0" smtClean="0"/>
              <a:t>Storage of locked in assumptions and RA values for future periods, i.e. when non-financial assumption changes are made.</a:t>
            </a:r>
          </a:p>
          <a:p>
            <a:pPr marL="514350" lvl="1" indent="-171450">
              <a:buFont typeface="Arial" panose="020B0604020202020204" pitchFamily="34" charset="0"/>
              <a:buChar char="•"/>
            </a:pPr>
            <a:r>
              <a:rPr lang="en-GB" sz="1100" dirty="0" smtClean="0"/>
              <a:t>Ensuring the RA that is output from the process still reflects the confidence level that is implied by the inputs.</a:t>
            </a:r>
          </a:p>
          <a:p>
            <a:pPr marL="514350" lvl="1" indent="-171450">
              <a:buFont typeface="Arial" panose="020B0604020202020204" pitchFamily="34" charset="0"/>
              <a:buChar char="•"/>
            </a:pPr>
            <a:r>
              <a:rPr lang="en-GB" sz="1100" dirty="0" smtClean="0"/>
              <a:t>When to perform risk calibration runs given the tighter reporting timelines under IFRS 17 compared to SII.</a:t>
            </a:r>
          </a:p>
          <a:p>
            <a:pPr marL="514350" lvl="1" indent="-171450">
              <a:buFont typeface="Arial" panose="020B0604020202020204" pitchFamily="34" charset="0"/>
              <a:buChar char="•"/>
            </a:pPr>
            <a:r>
              <a:rPr lang="en-GB" sz="1100" dirty="0" smtClean="0"/>
              <a:t>Determining an appropriate methodology for the reinsurance RA, especially as reinsurance is not typically modelled directly under current reporting.</a:t>
            </a:r>
          </a:p>
          <a:p>
            <a:pPr marL="514350" lvl="1" indent="-171450">
              <a:buFont typeface="Arial" panose="020B0604020202020204" pitchFamily="34" charset="0"/>
              <a:buChar char="•"/>
            </a:pPr>
            <a:r>
              <a:rPr lang="en-GB" sz="1100" dirty="0" smtClean="0"/>
              <a:t>Allocating diversification benefits to the appropriate levels, e.g. UoAs.</a:t>
            </a:r>
          </a:p>
          <a:p>
            <a:pPr marL="514350" lvl="1" indent="-171450">
              <a:buFont typeface="Arial" panose="020B0604020202020204" pitchFamily="34" charset="0"/>
              <a:buChar char="•"/>
            </a:pPr>
            <a:r>
              <a:rPr lang="en-GB" sz="1100" dirty="0" smtClean="0"/>
              <a:t>Sourcing historical data for transition purposes.</a:t>
            </a:r>
          </a:p>
          <a:p>
            <a:pPr marL="514350" lvl="1" indent="-171450">
              <a:buFont typeface="Arial" panose="020B0604020202020204" pitchFamily="34" charset="0"/>
              <a:buChar char="•"/>
            </a:pPr>
            <a:r>
              <a:rPr lang="en-GB" sz="1100" dirty="0" smtClean="0"/>
              <a:t>Applying the requirements of S118 from the April TRG</a:t>
            </a:r>
          </a:p>
        </p:txBody>
      </p:sp>
      <p:sp>
        <p:nvSpPr>
          <p:cNvPr id="4" name="Slide Number Placeholder 3"/>
          <p:cNvSpPr>
            <a:spLocks noGrp="1"/>
          </p:cNvSpPr>
          <p:nvPr>
            <p:ph type="sldNum" sz="quarter" idx="10"/>
          </p:nvPr>
        </p:nvSpPr>
        <p:spPr/>
        <p:txBody>
          <a:bodyPr/>
          <a:lstStyle/>
          <a:p>
            <a:fld id="{0C75E569-FA29-4591-9ED9-413A86DC2D18}" type="slidenum">
              <a:rPr lang="en-GB" smtClean="0"/>
              <a:pPr/>
              <a:t>22</a:t>
            </a:fld>
            <a:endParaRPr lang="en-GB" dirty="0"/>
          </a:p>
        </p:txBody>
      </p:sp>
    </p:spTree>
    <p:extLst>
      <p:ext uri="{BB962C8B-B14F-4D97-AF65-F5344CB8AC3E}">
        <p14:creationId xmlns:p14="http://schemas.microsoft.com/office/powerpoint/2010/main" val="2957913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900" dirty="0" smtClean="0"/>
              <a:t>There is broad agreement among insurers on the high-level measurement of RA, but this consensus quickly breaks down as companies move in to the detail of the calculation. </a:t>
            </a:r>
            <a:endParaRPr lang="en-GB" sz="900" dirty="0" smtClean="0"/>
          </a:p>
          <a:p>
            <a:pPr marL="171450" indent="-171450">
              <a:buFont typeface="Arial" panose="020B0604020202020204" pitchFamily="34" charset="0"/>
              <a:buChar char="•"/>
            </a:pPr>
            <a:r>
              <a:rPr lang="en-GB" sz="900" dirty="0" smtClean="0"/>
              <a:t>There are a number of areas that are still undecided across the industry, </a:t>
            </a:r>
            <a:r>
              <a:rPr lang="en-US" sz="900" dirty="0" smtClean="0"/>
              <a:t>and will need to be landed on before  IFRS 17 goes live</a:t>
            </a:r>
            <a:r>
              <a:rPr lang="en-GB" sz="900" dirty="0" smtClean="0"/>
              <a:t>. </a:t>
            </a:r>
          </a:p>
          <a:p>
            <a:pPr marL="171450" indent="-171450">
              <a:buFont typeface="Arial" panose="020B0604020202020204" pitchFamily="34" charset="0"/>
              <a:buChar char="•"/>
            </a:pPr>
            <a:r>
              <a:rPr lang="en-US" sz="900" dirty="0" smtClean="0"/>
              <a:t>The underlying desire for insurers to use existing methods for capital quantification, i.e. Solvency II, is driving the risk adjustment methodology choices. Adjusting these models for IFRS 17 purposes has proven to be difficult.</a:t>
            </a:r>
          </a:p>
          <a:p>
            <a:pPr marL="171450" indent="-171450">
              <a:buFont typeface="Arial" panose="020B0604020202020204" pitchFamily="34" charset="0"/>
              <a:buChar char="•"/>
            </a:pPr>
            <a:r>
              <a:rPr lang="en-US" sz="900" dirty="0" smtClean="0"/>
              <a:t>Insurers have thus far focused on developing technical methodology and systems development, but the operational considerations are less well developed.</a:t>
            </a:r>
          </a:p>
          <a:p>
            <a:pPr marL="171450" indent="-171450">
              <a:buFont typeface="Arial" panose="020B0604020202020204" pitchFamily="34" charset="0"/>
              <a:buChar char="•"/>
            </a:pPr>
            <a:r>
              <a:rPr lang="en-US" sz="900" dirty="0" smtClean="0"/>
              <a:t>Now is the time for firms to consider the operational challenges IFRS 17 might bring to ensure a smooth and successful transition.</a:t>
            </a:r>
            <a:endParaRPr lang="en-US" sz="900" dirty="0"/>
          </a:p>
        </p:txBody>
      </p:sp>
      <p:sp>
        <p:nvSpPr>
          <p:cNvPr id="4" name="Slide Number Placeholder 3"/>
          <p:cNvSpPr>
            <a:spLocks noGrp="1"/>
          </p:cNvSpPr>
          <p:nvPr>
            <p:ph type="sldNum" sz="quarter" idx="10"/>
          </p:nvPr>
        </p:nvSpPr>
        <p:spPr/>
        <p:txBody>
          <a:bodyPr/>
          <a:lstStyle/>
          <a:p>
            <a:fld id="{0C75E569-FA29-4591-9ED9-413A86DC2D18}" type="slidenum">
              <a:rPr lang="en-GB" smtClean="0"/>
              <a:pPr/>
              <a:t>24</a:t>
            </a:fld>
            <a:endParaRPr lang="en-GB" dirty="0"/>
          </a:p>
        </p:txBody>
      </p:sp>
    </p:spTree>
    <p:extLst>
      <p:ext uri="{BB962C8B-B14F-4D97-AF65-F5344CB8AC3E}">
        <p14:creationId xmlns:p14="http://schemas.microsoft.com/office/powerpoint/2010/main" val="304352882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w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113458"/>
        </a:solidFill>
        <a:effectLst/>
      </p:bgPr>
    </p:bg>
    <p:spTree>
      <p:nvGrpSpPr>
        <p:cNvPr id="1" name=""/>
        <p:cNvGrpSpPr/>
        <p:nvPr/>
      </p:nvGrpSpPr>
      <p:grpSpPr>
        <a:xfrm>
          <a:off x="0" y="0"/>
          <a:ext cx="0" cy="0"/>
          <a:chOff x="0" y="0"/>
          <a:chExt cx="0" cy="0"/>
        </a:xfrm>
      </p:grpSpPr>
      <p:pic>
        <p:nvPicPr>
          <p:cNvPr id="8" name="Picture 4" descr="E:\Pants Work\Current Work\Actuaries 2011\IFOA Rebrand 2012\PowerPoint\blue_crest.png"/>
          <p:cNvPicPr>
            <a:picLocks noChangeAspect="1" noChangeArrowheads="1"/>
          </p:cNvPicPr>
          <p:nvPr userDrawn="1"/>
        </p:nvPicPr>
        <p:blipFill>
          <a:blip r:embed="rId2">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a:stretch>
            <a:fillRect/>
          </a:stretch>
        </p:blipFill>
        <p:spPr bwMode="auto">
          <a:xfrm>
            <a:off x="4969305" y="800101"/>
            <a:ext cx="3946096" cy="4153785"/>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395292" y="1600207"/>
            <a:ext cx="8234358" cy="971549"/>
          </a:xfrm>
        </p:spPr>
        <p:txBody>
          <a:bodyPr anchor="t"/>
          <a:lstStyle>
            <a:lvl1pPr>
              <a:defRPr sz="2700" b="1"/>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395291" y="2085975"/>
            <a:ext cx="7491409" cy="755805"/>
          </a:xfrm>
        </p:spPr>
        <p:txBody>
          <a:bodyPr/>
          <a:lstStyle>
            <a:lvl1pPr marL="0" indent="0">
              <a:spcBef>
                <a:spcPts val="0"/>
              </a:spcBef>
              <a:buFontTx/>
              <a:buNone/>
              <a:defRPr sz="2000">
                <a:solidFill>
                  <a:schemeClr val="bg1"/>
                </a:solidFill>
              </a:defRPr>
            </a:lvl1pPr>
          </a:lstStyle>
          <a:p>
            <a:pPr lvl="0"/>
            <a:r>
              <a:rPr lang="en-US" noProof="0" smtClean="0"/>
              <a:t>Click to edit Master subtitle style</a:t>
            </a:r>
            <a:endParaRPr lang="en-GB" noProof="0" dirty="0" smtClean="0"/>
          </a:p>
        </p:txBody>
      </p:sp>
      <p:sp>
        <p:nvSpPr>
          <p:cNvPr id="3076" name="Rectangle 4"/>
          <p:cNvSpPr>
            <a:spLocks noGrp="1" noChangeArrowheads="1"/>
          </p:cNvSpPr>
          <p:nvPr>
            <p:ph type="dt" sz="half" idx="2"/>
          </p:nvPr>
        </p:nvSpPr>
        <p:spPr>
          <a:xfrm>
            <a:off x="395292" y="4807744"/>
            <a:ext cx="2195512" cy="248841"/>
          </a:xfrm>
        </p:spPr>
        <p:txBody>
          <a:bodyPr/>
          <a:lstStyle>
            <a:lvl1pPr>
              <a:defRPr>
                <a:solidFill>
                  <a:schemeClr val="bg1"/>
                </a:solidFill>
              </a:defRPr>
            </a:lvl1pPr>
          </a:lstStyle>
          <a:p>
            <a:fld id="{11323945-3681-4AF2-9AF2-ACF9BAC1EAA3}" type="datetime4">
              <a:rPr lang="en-GB" smtClean="0"/>
              <a:t>30 January 2020</a:t>
            </a:fld>
            <a:endParaRPr lang="en-GB" dirty="0"/>
          </a:p>
        </p:txBody>
      </p:sp>
      <p:pic>
        <p:nvPicPr>
          <p:cNvPr id="7" name="Picture 4" descr="E:\Pants Work\Current Work\Actuaries 2011\Logos all\IFOA Logo\Lanscape - Standard\WMF logos\IFOA_logo_L_RGB_WO_text.wmf"/>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00050" y="195263"/>
            <a:ext cx="1920368" cy="7817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3_Title Slide">
    <p:bg>
      <p:bgPr>
        <a:solidFill>
          <a:srgbClr val="113458"/>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5288" y="1600207"/>
            <a:ext cx="8177212" cy="971549"/>
          </a:xfrm>
        </p:spPr>
        <p:txBody>
          <a:bodyPr anchor="t"/>
          <a:lstStyle>
            <a:lvl1pPr>
              <a:defRPr sz="2700" b="1"/>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395291" y="2085975"/>
            <a:ext cx="7148509" cy="755805"/>
          </a:xfrm>
        </p:spPr>
        <p:txBody>
          <a:bodyPr/>
          <a:lstStyle>
            <a:lvl1pPr marL="0" indent="0">
              <a:spcBef>
                <a:spcPts val="0"/>
              </a:spcBef>
              <a:buFontTx/>
              <a:buNone/>
              <a:defRPr sz="2000">
                <a:solidFill>
                  <a:schemeClr val="bg1"/>
                </a:solidFill>
              </a:defRPr>
            </a:lvl1pPr>
          </a:lstStyle>
          <a:p>
            <a:pPr lvl="0"/>
            <a:r>
              <a:rPr lang="en-US" noProof="0" smtClean="0"/>
              <a:t>Click to edit Master subtitle style</a:t>
            </a:r>
            <a:endParaRPr lang="en-GB" noProof="0" dirty="0" smtClean="0"/>
          </a:p>
        </p:txBody>
      </p:sp>
      <p:sp>
        <p:nvSpPr>
          <p:cNvPr id="3076" name="Rectangle 4"/>
          <p:cNvSpPr>
            <a:spLocks noGrp="1" noChangeArrowheads="1"/>
          </p:cNvSpPr>
          <p:nvPr>
            <p:ph type="dt" sz="half" idx="2"/>
          </p:nvPr>
        </p:nvSpPr>
        <p:spPr>
          <a:xfrm>
            <a:off x="395292" y="4807744"/>
            <a:ext cx="2195512" cy="248841"/>
          </a:xfrm>
        </p:spPr>
        <p:txBody>
          <a:bodyPr/>
          <a:lstStyle>
            <a:lvl1pPr>
              <a:defRPr>
                <a:solidFill>
                  <a:schemeClr val="bg1"/>
                </a:solidFill>
              </a:defRPr>
            </a:lvl1pPr>
          </a:lstStyle>
          <a:p>
            <a:fld id="{40FC219E-D079-4BE6-9C8D-CF3B11A7420D}" type="datetime4">
              <a:rPr lang="en-GB" smtClean="0"/>
              <a:t>30 January 2020</a:t>
            </a:fld>
            <a:endParaRPr lang="en-GB" dirty="0"/>
          </a:p>
        </p:txBody>
      </p:sp>
      <p:grpSp>
        <p:nvGrpSpPr>
          <p:cNvPr id="4" name="Group 3"/>
          <p:cNvGrpSpPr/>
          <p:nvPr userDrawn="1"/>
        </p:nvGrpSpPr>
        <p:grpSpPr>
          <a:xfrm>
            <a:off x="7693823" y="404980"/>
            <a:ext cx="1189338" cy="496537"/>
            <a:chOff x="7905328" y="493473"/>
            <a:chExt cx="1656184" cy="662050"/>
          </a:xfrm>
        </p:grpSpPr>
        <p:sp>
          <p:nvSpPr>
            <p:cNvPr id="2" name="Oval 1"/>
            <p:cNvSpPr/>
            <p:nvPr userDrawn="1"/>
          </p:nvSpPr>
          <p:spPr>
            <a:xfrm>
              <a:off x="7905328" y="493473"/>
              <a:ext cx="648072" cy="631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userDrawn="1"/>
          </p:nvSpPr>
          <p:spPr>
            <a:xfrm>
              <a:off x="8553400" y="539969"/>
              <a:ext cx="1008112" cy="615554"/>
            </a:xfrm>
            <a:prstGeom prst="rect">
              <a:avLst/>
            </a:prstGeom>
            <a:noFill/>
          </p:spPr>
          <p:txBody>
            <a:bodyPr wrap="square" rtlCol="0">
              <a:spAutoFit/>
            </a:bodyPr>
            <a:lstStyle/>
            <a:p>
              <a:r>
                <a:rPr lang="en-GB" sz="1200" dirty="0" smtClean="0">
                  <a:solidFill>
                    <a:schemeClr val="bg1"/>
                  </a:solidFill>
                </a:rPr>
                <a:t>Partner</a:t>
              </a:r>
            </a:p>
            <a:p>
              <a:r>
                <a:rPr lang="en-GB" sz="1200" dirty="0" smtClean="0">
                  <a:solidFill>
                    <a:schemeClr val="bg1"/>
                  </a:solidFill>
                </a:rPr>
                <a:t>Logo</a:t>
              </a:r>
              <a:endParaRPr lang="en-GB" sz="1200" dirty="0">
                <a:solidFill>
                  <a:schemeClr val="bg1"/>
                </a:solidFill>
              </a:endParaRPr>
            </a:p>
          </p:txBody>
        </p:sp>
      </p:grpSp>
      <p:grpSp>
        <p:nvGrpSpPr>
          <p:cNvPr id="5" name="Group 4"/>
          <p:cNvGrpSpPr/>
          <p:nvPr userDrawn="1"/>
        </p:nvGrpSpPr>
        <p:grpSpPr>
          <a:xfrm>
            <a:off x="6286500" y="404979"/>
            <a:ext cx="1189338" cy="496537"/>
            <a:chOff x="7905328" y="1357569"/>
            <a:chExt cx="1656184" cy="662050"/>
          </a:xfrm>
        </p:grpSpPr>
        <p:sp>
          <p:nvSpPr>
            <p:cNvPr id="9" name="Oval 8"/>
            <p:cNvSpPr/>
            <p:nvPr userDrawn="1"/>
          </p:nvSpPr>
          <p:spPr>
            <a:xfrm>
              <a:off x="7905328" y="1357569"/>
              <a:ext cx="648072" cy="6312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p:cNvSpPr txBox="1"/>
            <p:nvPr userDrawn="1"/>
          </p:nvSpPr>
          <p:spPr>
            <a:xfrm>
              <a:off x="8553400" y="1404065"/>
              <a:ext cx="1008112" cy="615554"/>
            </a:xfrm>
            <a:prstGeom prst="rect">
              <a:avLst/>
            </a:prstGeom>
            <a:noFill/>
          </p:spPr>
          <p:txBody>
            <a:bodyPr wrap="square" rtlCol="0">
              <a:spAutoFit/>
            </a:bodyPr>
            <a:lstStyle/>
            <a:p>
              <a:r>
                <a:rPr lang="en-GB" sz="1200" dirty="0" smtClean="0">
                  <a:solidFill>
                    <a:schemeClr val="bg1"/>
                  </a:solidFill>
                </a:rPr>
                <a:t>Partner</a:t>
              </a:r>
            </a:p>
            <a:p>
              <a:r>
                <a:rPr lang="en-GB" sz="1200" dirty="0" smtClean="0">
                  <a:solidFill>
                    <a:schemeClr val="bg1"/>
                  </a:solidFill>
                </a:rPr>
                <a:t>Logo</a:t>
              </a:r>
              <a:endParaRPr lang="en-GB" sz="1200" dirty="0">
                <a:solidFill>
                  <a:schemeClr val="bg1"/>
                </a:solidFill>
              </a:endParaRPr>
            </a:p>
          </p:txBody>
        </p:sp>
      </p:grpSp>
      <p:pic>
        <p:nvPicPr>
          <p:cNvPr id="13" name="Picture 4" descr="E:\Pants Work\Current Work\Actuaries 2011\Logos all\IFOA Logo\Lanscape - Standard\WMF logos\IFOA_logo_L_RGB_WO_text.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00050" y="195263"/>
            <a:ext cx="1920368" cy="781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25581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2_Title Slide">
    <p:bg>
      <p:bgPr>
        <a:solidFill>
          <a:srgbClr val="113458"/>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300968" y="4144137"/>
            <a:ext cx="9791567" cy="750322"/>
            <a:chOff x="-326052" y="5525517"/>
            <a:chExt cx="10607533" cy="1000430"/>
          </a:xfrm>
        </p:grpSpPr>
        <p:sp>
          <p:nvSpPr>
            <p:cNvPr id="7" name="TextBox 6"/>
            <p:cNvSpPr txBox="1"/>
            <p:nvPr userDrawn="1"/>
          </p:nvSpPr>
          <p:spPr>
            <a:xfrm rot="18900000">
              <a:off x="918816" y="6054023"/>
              <a:ext cx="1146495" cy="471924"/>
            </a:xfrm>
            <a:prstGeom prst="rect">
              <a:avLst/>
            </a:prstGeom>
            <a:noFill/>
          </p:spPr>
          <p:txBody>
            <a:bodyPr wrap="none" rtlCol="0">
              <a:spAutoFit/>
            </a:bodyPr>
            <a:lstStyle/>
            <a:p>
              <a:r>
                <a:rPr lang="en-GB" sz="1700" dirty="0" smtClean="0">
                  <a:solidFill>
                    <a:schemeClr val="accent3">
                      <a:lumMod val="50000"/>
                    </a:schemeClr>
                  </a:solidFill>
                </a:rPr>
                <a:t>Progress</a:t>
              </a:r>
              <a:endParaRPr lang="en-GB" sz="1700" dirty="0">
                <a:solidFill>
                  <a:schemeClr val="accent3">
                    <a:lumMod val="50000"/>
                  </a:schemeClr>
                </a:solidFill>
              </a:endParaRPr>
            </a:p>
          </p:txBody>
        </p:sp>
        <p:sp>
          <p:nvSpPr>
            <p:cNvPr id="8" name="TextBox 7"/>
            <p:cNvSpPr txBox="1"/>
            <p:nvPr userDrawn="1"/>
          </p:nvSpPr>
          <p:spPr>
            <a:xfrm rot="18900000">
              <a:off x="1315795" y="6003689"/>
              <a:ext cx="1394827" cy="471924"/>
            </a:xfrm>
            <a:prstGeom prst="rect">
              <a:avLst/>
            </a:prstGeom>
            <a:noFill/>
          </p:spPr>
          <p:txBody>
            <a:bodyPr wrap="none" rtlCol="0">
              <a:spAutoFit/>
            </a:bodyPr>
            <a:lstStyle/>
            <a:p>
              <a:r>
                <a:rPr lang="en-GB" sz="1700" dirty="0" smtClean="0">
                  <a:solidFill>
                    <a:schemeClr val="accent3">
                      <a:lumMod val="50000"/>
                    </a:schemeClr>
                  </a:solidFill>
                </a:rPr>
                <a:t>Community</a:t>
              </a:r>
              <a:endParaRPr lang="en-GB" sz="1700" dirty="0">
                <a:solidFill>
                  <a:schemeClr val="accent3">
                    <a:lumMod val="50000"/>
                  </a:schemeClr>
                </a:solidFill>
              </a:endParaRPr>
            </a:p>
          </p:txBody>
        </p:sp>
        <p:sp>
          <p:nvSpPr>
            <p:cNvPr id="9" name="TextBox 8"/>
            <p:cNvSpPr txBox="1"/>
            <p:nvPr userDrawn="1"/>
          </p:nvSpPr>
          <p:spPr>
            <a:xfrm rot="18900000">
              <a:off x="1708416" y="5626184"/>
              <a:ext cx="2252700" cy="471924"/>
            </a:xfrm>
            <a:prstGeom prst="rect">
              <a:avLst/>
            </a:prstGeom>
            <a:noFill/>
          </p:spPr>
          <p:txBody>
            <a:bodyPr wrap="none" rtlCol="0">
              <a:spAutoFit/>
            </a:bodyPr>
            <a:lstStyle/>
            <a:p>
              <a:r>
                <a:rPr lang="en-GB" sz="1700" dirty="0" smtClean="0">
                  <a:solidFill>
                    <a:schemeClr val="accent3">
                      <a:lumMod val="50000"/>
                    </a:schemeClr>
                  </a:solidFill>
                </a:rPr>
                <a:t>Sessional Meetings</a:t>
              </a:r>
              <a:endParaRPr lang="en-GB" sz="1700" dirty="0">
                <a:solidFill>
                  <a:schemeClr val="accent3">
                    <a:lumMod val="50000"/>
                  </a:schemeClr>
                </a:solidFill>
              </a:endParaRPr>
            </a:p>
          </p:txBody>
        </p:sp>
        <p:sp>
          <p:nvSpPr>
            <p:cNvPr id="11" name="TextBox 10"/>
            <p:cNvSpPr txBox="1"/>
            <p:nvPr userDrawn="1"/>
          </p:nvSpPr>
          <p:spPr>
            <a:xfrm rot="18900000">
              <a:off x="2448712" y="6003687"/>
              <a:ext cx="1254163" cy="471924"/>
            </a:xfrm>
            <a:prstGeom prst="rect">
              <a:avLst/>
            </a:prstGeom>
            <a:noFill/>
          </p:spPr>
          <p:txBody>
            <a:bodyPr wrap="none" rtlCol="0">
              <a:spAutoFit/>
            </a:bodyPr>
            <a:lstStyle/>
            <a:p>
              <a:r>
                <a:rPr lang="en-GB" sz="1700" dirty="0" smtClean="0">
                  <a:solidFill>
                    <a:schemeClr val="accent3">
                      <a:lumMod val="50000"/>
                    </a:schemeClr>
                  </a:solidFill>
                </a:rPr>
                <a:t>Education</a:t>
              </a:r>
              <a:endParaRPr lang="en-GB" sz="1700" dirty="0">
                <a:solidFill>
                  <a:schemeClr val="accent3">
                    <a:lumMod val="50000"/>
                  </a:schemeClr>
                </a:solidFill>
              </a:endParaRPr>
            </a:p>
          </p:txBody>
        </p:sp>
        <p:sp>
          <p:nvSpPr>
            <p:cNvPr id="12" name="TextBox 11"/>
            <p:cNvSpPr txBox="1"/>
            <p:nvPr userDrawn="1"/>
          </p:nvSpPr>
          <p:spPr>
            <a:xfrm rot="18900000">
              <a:off x="2861294" y="5777187"/>
              <a:ext cx="1838629" cy="471924"/>
            </a:xfrm>
            <a:prstGeom prst="rect">
              <a:avLst/>
            </a:prstGeom>
            <a:noFill/>
          </p:spPr>
          <p:txBody>
            <a:bodyPr wrap="none" rtlCol="0">
              <a:spAutoFit/>
            </a:bodyPr>
            <a:lstStyle/>
            <a:p>
              <a:pPr algn="l"/>
              <a:r>
                <a:rPr lang="en-GB" sz="1700" dirty="0" smtClean="0">
                  <a:solidFill>
                    <a:schemeClr val="accent3">
                      <a:lumMod val="50000"/>
                    </a:schemeClr>
                  </a:solidFill>
                </a:rPr>
                <a:t>Working parties</a:t>
              </a:r>
              <a:endParaRPr lang="en-GB" sz="1700" dirty="0">
                <a:solidFill>
                  <a:schemeClr val="accent3">
                    <a:lumMod val="50000"/>
                  </a:schemeClr>
                </a:solidFill>
              </a:endParaRPr>
            </a:p>
          </p:txBody>
        </p:sp>
        <p:sp>
          <p:nvSpPr>
            <p:cNvPr id="13" name="TextBox 12"/>
            <p:cNvSpPr txBox="1"/>
            <p:nvPr userDrawn="1"/>
          </p:nvSpPr>
          <p:spPr>
            <a:xfrm rot="18900000">
              <a:off x="3460079" y="5928191"/>
              <a:ext cx="1517222" cy="471924"/>
            </a:xfrm>
            <a:prstGeom prst="rect">
              <a:avLst/>
            </a:prstGeom>
            <a:noFill/>
          </p:spPr>
          <p:txBody>
            <a:bodyPr wrap="none" rtlCol="0">
              <a:spAutoFit/>
            </a:bodyPr>
            <a:lstStyle/>
            <a:p>
              <a:r>
                <a:rPr lang="en-GB" sz="1700" dirty="0" smtClean="0">
                  <a:solidFill>
                    <a:schemeClr val="accent3">
                      <a:lumMod val="50000"/>
                    </a:schemeClr>
                  </a:solidFill>
                </a:rPr>
                <a:t>Volunteering</a:t>
              </a:r>
              <a:endParaRPr lang="en-GB" sz="1700" dirty="0">
                <a:solidFill>
                  <a:schemeClr val="accent3">
                    <a:lumMod val="50000"/>
                  </a:schemeClr>
                </a:solidFill>
              </a:endParaRPr>
            </a:p>
          </p:txBody>
        </p:sp>
        <p:sp>
          <p:nvSpPr>
            <p:cNvPr id="14" name="TextBox 13"/>
            <p:cNvSpPr txBox="1"/>
            <p:nvPr userDrawn="1"/>
          </p:nvSpPr>
          <p:spPr>
            <a:xfrm rot="18900000">
              <a:off x="4070377" y="6020467"/>
              <a:ext cx="1212485" cy="471924"/>
            </a:xfrm>
            <a:prstGeom prst="rect">
              <a:avLst/>
            </a:prstGeom>
            <a:noFill/>
          </p:spPr>
          <p:txBody>
            <a:bodyPr wrap="none" rtlCol="0">
              <a:spAutoFit/>
            </a:bodyPr>
            <a:lstStyle/>
            <a:p>
              <a:r>
                <a:rPr lang="en-GB" sz="1700" dirty="0" smtClean="0">
                  <a:solidFill>
                    <a:schemeClr val="accent3">
                      <a:lumMod val="50000"/>
                    </a:schemeClr>
                  </a:solidFill>
                </a:rPr>
                <a:t>Research</a:t>
              </a:r>
              <a:endParaRPr lang="en-GB" sz="1700" dirty="0">
                <a:solidFill>
                  <a:schemeClr val="accent3">
                    <a:lumMod val="50000"/>
                  </a:schemeClr>
                </a:solidFill>
              </a:endParaRPr>
            </a:p>
          </p:txBody>
        </p:sp>
        <p:sp>
          <p:nvSpPr>
            <p:cNvPr id="15" name="TextBox 14"/>
            <p:cNvSpPr txBox="1"/>
            <p:nvPr userDrawn="1"/>
          </p:nvSpPr>
          <p:spPr>
            <a:xfrm rot="18900000">
              <a:off x="4414313" y="5659739"/>
              <a:ext cx="2138085" cy="471924"/>
            </a:xfrm>
            <a:prstGeom prst="rect">
              <a:avLst/>
            </a:prstGeom>
            <a:noFill/>
          </p:spPr>
          <p:txBody>
            <a:bodyPr wrap="none" rtlCol="0">
              <a:spAutoFit/>
            </a:bodyPr>
            <a:lstStyle/>
            <a:p>
              <a:r>
                <a:rPr lang="en-GB" sz="1700" dirty="0" smtClean="0">
                  <a:solidFill>
                    <a:schemeClr val="accent3">
                      <a:lumMod val="50000"/>
                    </a:schemeClr>
                  </a:solidFill>
                </a:rPr>
                <a:t>Shaping</a:t>
              </a:r>
              <a:r>
                <a:rPr lang="en-GB" sz="1700" baseline="0" dirty="0" smtClean="0">
                  <a:solidFill>
                    <a:schemeClr val="accent3">
                      <a:lumMod val="50000"/>
                    </a:schemeClr>
                  </a:solidFill>
                </a:rPr>
                <a:t> the future</a:t>
              </a:r>
              <a:endParaRPr lang="en-GB" sz="1700" dirty="0">
                <a:solidFill>
                  <a:schemeClr val="accent3">
                    <a:lumMod val="50000"/>
                  </a:schemeClr>
                </a:solidFill>
              </a:endParaRPr>
            </a:p>
          </p:txBody>
        </p:sp>
        <p:sp>
          <p:nvSpPr>
            <p:cNvPr id="16" name="TextBox 15"/>
            <p:cNvSpPr txBox="1"/>
            <p:nvPr userDrawn="1"/>
          </p:nvSpPr>
          <p:spPr>
            <a:xfrm rot="18900000">
              <a:off x="5153737" y="5939575"/>
              <a:ext cx="1382670" cy="471924"/>
            </a:xfrm>
            <a:prstGeom prst="rect">
              <a:avLst/>
            </a:prstGeom>
            <a:noFill/>
          </p:spPr>
          <p:txBody>
            <a:bodyPr wrap="none" rtlCol="0">
              <a:spAutoFit/>
            </a:bodyPr>
            <a:lstStyle/>
            <a:p>
              <a:r>
                <a:rPr lang="en-GB" sz="1700" dirty="0" smtClean="0">
                  <a:solidFill>
                    <a:schemeClr val="accent3">
                      <a:lumMod val="50000"/>
                    </a:schemeClr>
                  </a:solidFill>
                </a:rPr>
                <a:t>Networking</a:t>
              </a:r>
              <a:endParaRPr lang="en-GB" sz="1700" dirty="0">
                <a:solidFill>
                  <a:schemeClr val="accent3">
                    <a:lumMod val="50000"/>
                  </a:schemeClr>
                </a:solidFill>
              </a:endParaRPr>
            </a:p>
          </p:txBody>
        </p:sp>
        <p:sp>
          <p:nvSpPr>
            <p:cNvPr id="17" name="TextBox 16"/>
            <p:cNvSpPr txBox="1"/>
            <p:nvPr userDrawn="1"/>
          </p:nvSpPr>
          <p:spPr>
            <a:xfrm rot="18900000">
              <a:off x="5519560" y="5545288"/>
              <a:ext cx="2358633" cy="471924"/>
            </a:xfrm>
            <a:prstGeom prst="rect">
              <a:avLst/>
            </a:prstGeom>
            <a:noFill/>
          </p:spPr>
          <p:txBody>
            <a:bodyPr wrap="none" rtlCol="0">
              <a:spAutoFit/>
            </a:bodyPr>
            <a:lstStyle/>
            <a:p>
              <a:r>
                <a:rPr lang="en-GB" sz="1700" dirty="0" smtClean="0">
                  <a:solidFill>
                    <a:schemeClr val="accent3">
                      <a:lumMod val="50000"/>
                    </a:schemeClr>
                  </a:solidFill>
                </a:rPr>
                <a:t>Professional</a:t>
              </a:r>
              <a:r>
                <a:rPr lang="en-GB" sz="1700" baseline="0" dirty="0" smtClean="0">
                  <a:solidFill>
                    <a:schemeClr val="accent3">
                      <a:lumMod val="50000"/>
                    </a:schemeClr>
                  </a:solidFill>
                </a:rPr>
                <a:t> support</a:t>
              </a:r>
              <a:endParaRPr lang="en-GB" sz="1700" dirty="0">
                <a:solidFill>
                  <a:schemeClr val="accent3">
                    <a:lumMod val="50000"/>
                  </a:schemeClr>
                </a:solidFill>
              </a:endParaRPr>
            </a:p>
          </p:txBody>
        </p:sp>
        <p:sp>
          <p:nvSpPr>
            <p:cNvPr id="18" name="TextBox 17"/>
            <p:cNvSpPr txBox="1"/>
            <p:nvPr userDrawn="1"/>
          </p:nvSpPr>
          <p:spPr>
            <a:xfrm rot="18900000">
              <a:off x="6081939" y="5620791"/>
              <a:ext cx="2172817" cy="471924"/>
            </a:xfrm>
            <a:prstGeom prst="rect">
              <a:avLst/>
            </a:prstGeom>
            <a:noFill/>
          </p:spPr>
          <p:txBody>
            <a:bodyPr wrap="none" rtlCol="0">
              <a:spAutoFit/>
            </a:bodyPr>
            <a:lstStyle/>
            <a:p>
              <a:r>
                <a:rPr lang="en-GB" sz="1700" dirty="0" smtClean="0">
                  <a:solidFill>
                    <a:schemeClr val="accent3">
                      <a:lumMod val="50000"/>
                    </a:schemeClr>
                  </a:solidFill>
                </a:rPr>
                <a:t>Enterprise and risk</a:t>
              </a:r>
              <a:endParaRPr lang="en-GB" sz="1700" dirty="0">
                <a:solidFill>
                  <a:schemeClr val="accent3">
                    <a:lumMod val="50000"/>
                  </a:schemeClr>
                </a:solidFill>
              </a:endParaRPr>
            </a:p>
          </p:txBody>
        </p:sp>
        <p:sp>
          <p:nvSpPr>
            <p:cNvPr id="19" name="TextBox 18"/>
            <p:cNvSpPr txBox="1"/>
            <p:nvPr userDrawn="1"/>
          </p:nvSpPr>
          <p:spPr>
            <a:xfrm rot="18900000">
              <a:off x="6685758" y="5746624"/>
              <a:ext cx="1872388" cy="471924"/>
            </a:xfrm>
            <a:prstGeom prst="rect">
              <a:avLst/>
            </a:prstGeom>
            <a:noFill/>
          </p:spPr>
          <p:txBody>
            <a:bodyPr wrap="none" rtlCol="0">
              <a:spAutoFit/>
            </a:bodyPr>
            <a:lstStyle/>
            <a:p>
              <a:r>
                <a:rPr lang="en-GB" sz="1700" dirty="0" smtClean="0">
                  <a:solidFill>
                    <a:schemeClr val="accent3">
                      <a:lumMod val="50000"/>
                    </a:schemeClr>
                  </a:solidFill>
                </a:rPr>
                <a:t>Learned</a:t>
              </a:r>
              <a:r>
                <a:rPr lang="en-GB" sz="1700" baseline="0" dirty="0" smtClean="0">
                  <a:solidFill>
                    <a:schemeClr val="accent3">
                      <a:lumMod val="50000"/>
                    </a:schemeClr>
                  </a:solidFill>
                </a:rPr>
                <a:t> society</a:t>
              </a:r>
              <a:endParaRPr lang="en-GB" sz="1700" dirty="0">
                <a:solidFill>
                  <a:schemeClr val="accent3">
                    <a:lumMod val="50000"/>
                  </a:schemeClr>
                </a:solidFill>
              </a:endParaRPr>
            </a:p>
          </p:txBody>
        </p:sp>
        <p:sp>
          <p:nvSpPr>
            <p:cNvPr id="20" name="TextBox 19"/>
            <p:cNvSpPr txBox="1"/>
            <p:nvPr userDrawn="1"/>
          </p:nvSpPr>
          <p:spPr>
            <a:xfrm rot="18900000">
              <a:off x="7313649" y="5973128"/>
              <a:ext cx="1424350" cy="471924"/>
            </a:xfrm>
            <a:prstGeom prst="rect">
              <a:avLst/>
            </a:prstGeom>
            <a:noFill/>
          </p:spPr>
          <p:txBody>
            <a:bodyPr wrap="none" rtlCol="0">
              <a:spAutoFit/>
            </a:bodyPr>
            <a:lstStyle/>
            <a:p>
              <a:r>
                <a:rPr lang="en-GB" sz="1700" dirty="0" smtClean="0">
                  <a:solidFill>
                    <a:schemeClr val="accent3">
                      <a:lumMod val="50000"/>
                    </a:schemeClr>
                  </a:solidFill>
                </a:rPr>
                <a:t>Opportunity</a:t>
              </a:r>
              <a:endParaRPr lang="en-GB" sz="1700" dirty="0">
                <a:solidFill>
                  <a:schemeClr val="accent3">
                    <a:lumMod val="50000"/>
                  </a:schemeClr>
                </a:solidFill>
              </a:endParaRPr>
            </a:p>
          </p:txBody>
        </p:sp>
        <p:sp>
          <p:nvSpPr>
            <p:cNvPr id="21" name="TextBox 20"/>
            <p:cNvSpPr txBox="1"/>
            <p:nvPr userDrawn="1"/>
          </p:nvSpPr>
          <p:spPr>
            <a:xfrm rot="18900000">
              <a:off x="7746551" y="5587235"/>
              <a:ext cx="2214495" cy="471924"/>
            </a:xfrm>
            <a:prstGeom prst="rect">
              <a:avLst/>
            </a:prstGeom>
            <a:noFill/>
          </p:spPr>
          <p:txBody>
            <a:bodyPr wrap="none" rtlCol="0">
              <a:spAutoFit/>
            </a:bodyPr>
            <a:lstStyle/>
            <a:p>
              <a:r>
                <a:rPr lang="en-GB" sz="1700" dirty="0" smtClean="0">
                  <a:solidFill>
                    <a:schemeClr val="accent3">
                      <a:lumMod val="50000"/>
                    </a:schemeClr>
                  </a:solidFill>
                </a:rPr>
                <a:t>International profile</a:t>
              </a:r>
              <a:endParaRPr lang="en-GB" sz="1700" dirty="0">
                <a:solidFill>
                  <a:schemeClr val="accent3">
                    <a:lumMod val="50000"/>
                  </a:schemeClr>
                </a:solidFill>
              </a:endParaRPr>
            </a:p>
          </p:txBody>
        </p:sp>
        <p:sp>
          <p:nvSpPr>
            <p:cNvPr id="22" name="TextBox 21"/>
            <p:cNvSpPr txBox="1"/>
            <p:nvPr userDrawn="1"/>
          </p:nvSpPr>
          <p:spPr>
            <a:xfrm rot="18900000">
              <a:off x="8480231" y="6031851"/>
              <a:ext cx="1094398" cy="471924"/>
            </a:xfrm>
            <a:prstGeom prst="rect">
              <a:avLst/>
            </a:prstGeom>
            <a:noFill/>
          </p:spPr>
          <p:txBody>
            <a:bodyPr wrap="none" rtlCol="0">
              <a:spAutoFit/>
            </a:bodyPr>
            <a:lstStyle/>
            <a:p>
              <a:r>
                <a:rPr lang="en-GB" sz="1700" dirty="0" smtClean="0">
                  <a:solidFill>
                    <a:schemeClr val="accent3">
                      <a:lumMod val="50000"/>
                    </a:schemeClr>
                  </a:solidFill>
                </a:rPr>
                <a:t>Journals</a:t>
              </a:r>
              <a:endParaRPr lang="en-GB" sz="1700" dirty="0">
                <a:solidFill>
                  <a:schemeClr val="accent3">
                    <a:lumMod val="50000"/>
                  </a:schemeClr>
                </a:solidFill>
              </a:endParaRPr>
            </a:p>
          </p:txBody>
        </p:sp>
        <p:sp>
          <p:nvSpPr>
            <p:cNvPr id="23" name="TextBox 22"/>
            <p:cNvSpPr txBox="1"/>
            <p:nvPr userDrawn="1"/>
          </p:nvSpPr>
          <p:spPr>
            <a:xfrm rot="18900000">
              <a:off x="8935279" y="5981517"/>
              <a:ext cx="1346202" cy="471924"/>
            </a:xfrm>
            <a:prstGeom prst="rect">
              <a:avLst/>
            </a:prstGeom>
            <a:noFill/>
          </p:spPr>
          <p:txBody>
            <a:bodyPr wrap="none" rtlCol="0">
              <a:spAutoFit/>
            </a:bodyPr>
            <a:lstStyle/>
            <a:p>
              <a:r>
                <a:rPr lang="en-GB" sz="1700" dirty="0" smtClean="0">
                  <a:solidFill>
                    <a:schemeClr val="accent3">
                      <a:lumMod val="50000"/>
                    </a:schemeClr>
                  </a:solidFill>
                </a:rPr>
                <a:t>Supporting</a:t>
              </a:r>
              <a:endParaRPr lang="en-GB" sz="1700" dirty="0">
                <a:solidFill>
                  <a:schemeClr val="accent3">
                    <a:lumMod val="50000"/>
                  </a:schemeClr>
                </a:solidFill>
              </a:endParaRPr>
            </a:p>
          </p:txBody>
        </p:sp>
        <p:sp>
          <p:nvSpPr>
            <p:cNvPr id="24" name="TextBox 23"/>
            <p:cNvSpPr txBox="1"/>
            <p:nvPr userDrawn="1"/>
          </p:nvSpPr>
          <p:spPr>
            <a:xfrm rot="18900000">
              <a:off x="-326052" y="5525517"/>
              <a:ext cx="1186437" cy="471924"/>
            </a:xfrm>
            <a:prstGeom prst="rect">
              <a:avLst/>
            </a:prstGeom>
            <a:noFill/>
          </p:spPr>
          <p:txBody>
            <a:bodyPr wrap="none" rtlCol="0">
              <a:spAutoFit/>
            </a:bodyPr>
            <a:lstStyle/>
            <a:p>
              <a:r>
                <a:rPr lang="en-GB" sz="1700" dirty="0" smtClean="0">
                  <a:solidFill>
                    <a:schemeClr val="accent3">
                      <a:lumMod val="50000"/>
                    </a:schemeClr>
                  </a:solidFill>
                </a:rPr>
                <a:t>Expertise</a:t>
              </a:r>
              <a:endParaRPr lang="en-GB" sz="1700" dirty="0">
                <a:solidFill>
                  <a:schemeClr val="accent3">
                    <a:lumMod val="50000"/>
                  </a:schemeClr>
                </a:solidFill>
              </a:endParaRPr>
            </a:p>
          </p:txBody>
        </p:sp>
        <p:sp>
          <p:nvSpPr>
            <p:cNvPr id="25" name="TextBox 24"/>
            <p:cNvSpPr txBox="1"/>
            <p:nvPr userDrawn="1"/>
          </p:nvSpPr>
          <p:spPr>
            <a:xfrm rot="18900000">
              <a:off x="-209497" y="5852688"/>
              <a:ext cx="1516387" cy="471924"/>
            </a:xfrm>
            <a:prstGeom prst="rect">
              <a:avLst/>
            </a:prstGeom>
            <a:noFill/>
          </p:spPr>
          <p:txBody>
            <a:bodyPr wrap="none" rtlCol="0">
              <a:spAutoFit/>
            </a:bodyPr>
            <a:lstStyle/>
            <a:p>
              <a:r>
                <a:rPr lang="en-GB" sz="1700" dirty="0" smtClean="0">
                  <a:solidFill>
                    <a:schemeClr val="accent3">
                      <a:lumMod val="50000"/>
                    </a:schemeClr>
                  </a:solidFill>
                </a:rPr>
                <a:t>Sponsorship</a:t>
              </a:r>
              <a:endParaRPr lang="en-GB" sz="1700" dirty="0">
                <a:solidFill>
                  <a:schemeClr val="accent3">
                    <a:lumMod val="50000"/>
                  </a:schemeClr>
                </a:solidFill>
              </a:endParaRPr>
            </a:p>
          </p:txBody>
        </p:sp>
        <p:sp>
          <p:nvSpPr>
            <p:cNvPr id="26" name="TextBox 25"/>
            <p:cNvSpPr txBox="1"/>
            <p:nvPr userDrawn="1"/>
          </p:nvSpPr>
          <p:spPr>
            <a:xfrm rot="18900000">
              <a:off x="181048" y="5634573"/>
              <a:ext cx="2228388" cy="471924"/>
            </a:xfrm>
            <a:prstGeom prst="rect">
              <a:avLst/>
            </a:prstGeom>
            <a:noFill/>
          </p:spPr>
          <p:txBody>
            <a:bodyPr wrap="none" rtlCol="0">
              <a:spAutoFit/>
            </a:bodyPr>
            <a:lstStyle/>
            <a:p>
              <a:r>
                <a:rPr lang="en-GB" sz="1700" dirty="0" smtClean="0">
                  <a:solidFill>
                    <a:schemeClr val="accent3">
                      <a:lumMod val="50000"/>
                    </a:schemeClr>
                  </a:solidFill>
                </a:rPr>
                <a:t>Thought leadership</a:t>
              </a:r>
              <a:endParaRPr lang="en-GB" sz="1700" dirty="0">
                <a:solidFill>
                  <a:schemeClr val="accent3">
                    <a:lumMod val="50000"/>
                  </a:schemeClr>
                </a:solidFill>
              </a:endParaRPr>
            </a:p>
          </p:txBody>
        </p:sp>
      </p:grpSp>
      <p:sp>
        <p:nvSpPr>
          <p:cNvPr id="3074" name="Rectangle 2"/>
          <p:cNvSpPr>
            <a:spLocks noGrp="1" noChangeArrowheads="1"/>
          </p:cNvSpPr>
          <p:nvPr>
            <p:ph type="ctrTitle"/>
          </p:nvPr>
        </p:nvSpPr>
        <p:spPr>
          <a:xfrm>
            <a:off x="395288" y="1600207"/>
            <a:ext cx="8177212" cy="971549"/>
          </a:xfrm>
        </p:spPr>
        <p:txBody>
          <a:bodyPr anchor="t"/>
          <a:lstStyle>
            <a:lvl1pPr>
              <a:defRPr sz="2700"/>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395291" y="2085975"/>
            <a:ext cx="7596570" cy="755805"/>
          </a:xfrm>
        </p:spPr>
        <p:txBody>
          <a:bodyPr/>
          <a:lstStyle>
            <a:lvl1pPr marL="0" indent="0">
              <a:spcBef>
                <a:spcPts val="0"/>
              </a:spcBef>
              <a:buFontTx/>
              <a:buNone/>
              <a:defRPr sz="2000">
                <a:solidFill>
                  <a:schemeClr val="bg1"/>
                </a:solidFill>
              </a:defRPr>
            </a:lvl1pPr>
          </a:lstStyle>
          <a:p>
            <a:pPr lvl="0"/>
            <a:r>
              <a:rPr lang="en-US" noProof="0" smtClean="0"/>
              <a:t>Click to edit Master subtitle style</a:t>
            </a:r>
            <a:endParaRPr lang="en-GB" noProof="0" dirty="0" smtClean="0"/>
          </a:p>
        </p:txBody>
      </p:sp>
      <p:sp>
        <p:nvSpPr>
          <p:cNvPr id="3076" name="Rectangle 4"/>
          <p:cNvSpPr>
            <a:spLocks noGrp="1" noChangeArrowheads="1"/>
          </p:cNvSpPr>
          <p:nvPr>
            <p:ph type="dt" sz="half" idx="2"/>
          </p:nvPr>
        </p:nvSpPr>
        <p:spPr>
          <a:xfrm>
            <a:off x="395292" y="4807744"/>
            <a:ext cx="2195512" cy="248841"/>
          </a:xfrm>
        </p:spPr>
        <p:txBody>
          <a:bodyPr/>
          <a:lstStyle>
            <a:lvl1pPr>
              <a:defRPr>
                <a:solidFill>
                  <a:schemeClr val="bg1"/>
                </a:solidFill>
              </a:defRPr>
            </a:lvl1pPr>
          </a:lstStyle>
          <a:p>
            <a:fld id="{6ED704D2-2B43-436E-B816-61C1E3679FD0}" type="datetime4">
              <a:rPr lang="en-GB" smtClean="0"/>
              <a:t>30 January 2020</a:t>
            </a:fld>
            <a:endParaRPr lang="en-GB" dirty="0"/>
          </a:p>
        </p:txBody>
      </p:sp>
      <p:pic>
        <p:nvPicPr>
          <p:cNvPr id="27" name="Picture 4" descr="E:\Pants Work\Current Work\Actuaries 2011\Logos all\IFOA Logo\Lanscape - Standard\WMF logos\IFOA_logo_L_RGB_WO_text.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00050" y="195263"/>
            <a:ext cx="1920368" cy="781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9196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5289" y="1600207"/>
            <a:ext cx="7493579" cy="971549"/>
          </a:xfrm>
        </p:spPr>
        <p:txBody>
          <a:bodyPr anchor="t"/>
          <a:lstStyle>
            <a:lvl1pPr>
              <a:defRPr sz="2700" b="1"/>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395292" y="2085975"/>
            <a:ext cx="6121400" cy="755805"/>
          </a:xfrm>
        </p:spPr>
        <p:txBody>
          <a:bodyPr/>
          <a:lstStyle>
            <a:lvl1pPr marL="0" indent="0">
              <a:spcBef>
                <a:spcPts val="0"/>
              </a:spcBef>
              <a:buFontTx/>
              <a:buNone/>
              <a:defRPr sz="2000">
                <a:solidFill>
                  <a:schemeClr val="tx1"/>
                </a:solidFill>
              </a:defRPr>
            </a:lvl1pPr>
          </a:lstStyle>
          <a:p>
            <a:pPr lvl="0"/>
            <a:r>
              <a:rPr lang="en-US" noProof="0" smtClean="0"/>
              <a:t>Click to edit Master subtitle style</a:t>
            </a:r>
            <a:endParaRPr lang="en-GB" noProof="0" dirty="0" smtClean="0"/>
          </a:p>
        </p:txBody>
      </p:sp>
      <p:pic>
        <p:nvPicPr>
          <p:cNvPr id="31" name="Picture 2" descr="E:\Pants Work\Current Work\Actuaries 2011\Logos all\IFOA Logo\Lanscape - Standard\WMF logos\IFOA_logo_L_RGB.w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00050" y="186680"/>
            <a:ext cx="1941452" cy="790316"/>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userDrawn="1"/>
        </p:nvSpPr>
        <p:spPr>
          <a:xfrm rot="18900000">
            <a:off x="871223" y="4552061"/>
            <a:ext cx="1012137"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Progress</a:t>
            </a:r>
            <a:endParaRPr lang="en-GB" sz="1700" dirty="0">
              <a:solidFill>
                <a:schemeClr val="bg1">
                  <a:lumMod val="75000"/>
                </a:schemeClr>
              </a:solidFill>
            </a:endParaRPr>
          </a:p>
        </p:txBody>
      </p:sp>
      <p:sp>
        <p:nvSpPr>
          <p:cNvPr id="33" name="TextBox 32"/>
          <p:cNvSpPr txBox="1"/>
          <p:nvPr userDrawn="1"/>
        </p:nvSpPr>
        <p:spPr>
          <a:xfrm rot="18900000">
            <a:off x="1237665" y="4514311"/>
            <a:ext cx="1241365"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Community</a:t>
            </a:r>
            <a:endParaRPr lang="en-GB" sz="1700" dirty="0">
              <a:solidFill>
                <a:schemeClr val="bg1">
                  <a:lumMod val="75000"/>
                </a:schemeClr>
              </a:solidFill>
            </a:endParaRPr>
          </a:p>
        </p:txBody>
      </p:sp>
      <p:sp>
        <p:nvSpPr>
          <p:cNvPr id="34" name="TextBox 33"/>
          <p:cNvSpPr txBox="1"/>
          <p:nvPr userDrawn="1"/>
        </p:nvSpPr>
        <p:spPr>
          <a:xfrm rot="18900000">
            <a:off x="1600085" y="4231182"/>
            <a:ext cx="2033249"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Sessional Meetings</a:t>
            </a:r>
            <a:endParaRPr lang="en-GB" sz="1700" dirty="0">
              <a:solidFill>
                <a:schemeClr val="bg1">
                  <a:lumMod val="75000"/>
                </a:schemeClr>
              </a:solidFill>
            </a:endParaRPr>
          </a:p>
        </p:txBody>
      </p:sp>
      <p:sp>
        <p:nvSpPr>
          <p:cNvPr id="35" name="TextBox 34"/>
          <p:cNvSpPr txBox="1"/>
          <p:nvPr userDrawn="1"/>
        </p:nvSpPr>
        <p:spPr>
          <a:xfrm rot="18900000">
            <a:off x="2283435" y="4514310"/>
            <a:ext cx="1111523"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Education</a:t>
            </a:r>
            <a:endParaRPr lang="en-GB" sz="1700" dirty="0">
              <a:solidFill>
                <a:schemeClr val="bg1">
                  <a:lumMod val="75000"/>
                </a:schemeClr>
              </a:solidFill>
            </a:endParaRPr>
          </a:p>
        </p:txBody>
      </p:sp>
      <p:sp>
        <p:nvSpPr>
          <p:cNvPr id="36" name="TextBox 35"/>
          <p:cNvSpPr txBox="1"/>
          <p:nvPr userDrawn="1"/>
        </p:nvSpPr>
        <p:spPr>
          <a:xfrm rot="18900000">
            <a:off x="2664282" y="4344434"/>
            <a:ext cx="1651029" cy="330860"/>
          </a:xfrm>
          <a:prstGeom prst="rect">
            <a:avLst/>
          </a:prstGeom>
          <a:noFill/>
        </p:spPr>
        <p:txBody>
          <a:bodyPr wrap="none" lIns="68580" tIns="34290" rIns="68580" bIns="34290" rtlCol="0">
            <a:spAutoFit/>
          </a:bodyPr>
          <a:lstStyle/>
          <a:p>
            <a:pPr algn="l"/>
            <a:r>
              <a:rPr lang="en-GB" sz="1700" dirty="0" smtClean="0">
                <a:solidFill>
                  <a:schemeClr val="bg1">
                    <a:lumMod val="75000"/>
                  </a:schemeClr>
                </a:solidFill>
              </a:rPr>
              <a:t>Working parties</a:t>
            </a:r>
            <a:endParaRPr lang="en-GB" sz="1700" dirty="0">
              <a:solidFill>
                <a:schemeClr val="bg1">
                  <a:lumMod val="75000"/>
                </a:schemeClr>
              </a:solidFill>
            </a:endParaRPr>
          </a:p>
        </p:txBody>
      </p:sp>
      <p:sp>
        <p:nvSpPr>
          <p:cNvPr id="37" name="TextBox 36"/>
          <p:cNvSpPr txBox="1"/>
          <p:nvPr userDrawn="1"/>
        </p:nvSpPr>
        <p:spPr>
          <a:xfrm rot="18900000">
            <a:off x="3217005" y="4457687"/>
            <a:ext cx="1354345"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Volunteering</a:t>
            </a:r>
            <a:endParaRPr lang="en-GB" sz="1700" dirty="0">
              <a:solidFill>
                <a:schemeClr val="bg1">
                  <a:lumMod val="75000"/>
                </a:schemeClr>
              </a:solidFill>
            </a:endParaRPr>
          </a:p>
        </p:txBody>
      </p:sp>
      <p:sp>
        <p:nvSpPr>
          <p:cNvPr id="38" name="TextBox 37"/>
          <p:cNvSpPr txBox="1"/>
          <p:nvPr userDrawn="1"/>
        </p:nvSpPr>
        <p:spPr>
          <a:xfrm rot="18900000">
            <a:off x="3780355" y="4526895"/>
            <a:ext cx="1073051"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Research</a:t>
            </a:r>
            <a:endParaRPr lang="en-GB" sz="1700" dirty="0">
              <a:solidFill>
                <a:schemeClr val="bg1">
                  <a:lumMod val="75000"/>
                </a:schemeClr>
              </a:solidFill>
            </a:endParaRPr>
          </a:p>
        </p:txBody>
      </p:sp>
      <p:sp>
        <p:nvSpPr>
          <p:cNvPr id="39" name="TextBox 38"/>
          <p:cNvSpPr txBox="1"/>
          <p:nvPr userDrawn="1"/>
        </p:nvSpPr>
        <p:spPr>
          <a:xfrm rot="18900000">
            <a:off x="4097835" y="4256349"/>
            <a:ext cx="1927451"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Shaping</a:t>
            </a:r>
            <a:r>
              <a:rPr lang="en-GB" sz="1700" baseline="0" dirty="0" smtClean="0">
                <a:solidFill>
                  <a:schemeClr val="bg1">
                    <a:lumMod val="75000"/>
                  </a:schemeClr>
                </a:solidFill>
              </a:rPr>
              <a:t> the future</a:t>
            </a:r>
            <a:endParaRPr lang="en-GB" sz="1700" dirty="0">
              <a:solidFill>
                <a:schemeClr val="bg1">
                  <a:lumMod val="75000"/>
                </a:schemeClr>
              </a:solidFill>
            </a:endParaRPr>
          </a:p>
        </p:txBody>
      </p:sp>
      <p:sp>
        <p:nvSpPr>
          <p:cNvPr id="40" name="TextBox 39"/>
          <p:cNvSpPr txBox="1"/>
          <p:nvPr userDrawn="1"/>
        </p:nvSpPr>
        <p:spPr>
          <a:xfrm rot="18900000">
            <a:off x="4780380" y="4466226"/>
            <a:ext cx="1230145"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Networking</a:t>
            </a:r>
            <a:endParaRPr lang="en-GB" sz="1700" dirty="0">
              <a:solidFill>
                <a:schemeClr val="bg1">
                  <a:lumMod val="75000"/>
                </a:schemeClr>
              </a:solidFill>
            </a:endParaRPr>
          </a:p>
        </p:txBody>
      </p:sp>
      <p:sp>
        <p:nvSpPr>
          <p:cNvPr id="41" name="TextBox 40"/>
          <p:cNvSpPr txBox="1"/>
          <p:nvPr userDrawn="1"/>
        </p:nvSpPr>
        <p:spPr>
          <a:xfrm rot="18900000">
            <a:off x="5118063" y="4170510"/>
            <a:ext cx="2131033"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Professional</a:t>
            </a:r>
            <a:r>
              <a:rPr lang="en-GB" sz="1700" baseline="0" dirty="0" smtClean="0">
                <a:solidFill>
                  <a:schemeClr val="bg1">
                    <a:lumMod val="75000"/>
                  </a:schemeClr>
                </a:solidFill>
              </a:rPr>
              <a:t> support</a:t>
            </a:r>
            <a:endParaRPr lang="en-GB" sz="1700" dirty="0">
              <a:solidFill>
                <a:schemeClr val="bg1">
                  <a:lumMod val="75000"/>
                </a:schemeClr>
              </a:solidFill>
            </a:endParaRPr>
          </a:p>
        </p:txBody>
      </p:sp>
      <p:sp>
        <p:nvSpPr>
          <p:cNvPr id="42" name="TextBox 41"/>
          <p:cNvSpPr txBox="1"/>
          <p:nvPr userDrawn="1"/>
        </p:nvSpPr>
        <p:spPr>
          <a:xfrm rot="18900000">
            <a:off x="5637182" y="4227137"/>
            <a:ext cx="1959511"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Enterprise and risk</a:t>
            </a:r>
            <a:endParaRPr lang="en-GB" sz="1700" dirty="0">
              <a:solidFill>
                <a:schemeClr val="bg1">
                  <a:lumMod val="75000"/>
                </a:schemeClr>
              </a:solidFill>
            </a:endParaRPr>
          </a:p>
        </p:txBody>
      </p:sp>
      <p:sp>
        <p:nvSpPr>
          <p:cNvPr id="43" name="TextBox 42"/>
          <p:cNvSpPr txBox="1"/>
          <p:nvPr userDrawn="1"/>
        </p:nvSpPr>
        <p:spPr>
          <a:xfrm rot="18900000">
            <a:off x="6194553" y="4321512"/>
            <a:ext cx="1682192"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Learned</a:t>
            </a:r>
            <a:r>
              <a:rPr lang="en-GB" sz="1700" baseline="0" dirty="0" smtClean="0">
                <a:solidFill>
                  <a:schemeClr val="bg1">
                    <a:lumMod val="75000"/>
                  </a:schemeClr>
                </a:solidFill>
              </a:rPr>
              <a:t> society</a:t>
            </a:r>
            <a:endParaRPr lang="en-GB" sz="1700" dirty="0">
              <a:solidFill>
                <a:schemeClr val="bg1">
                  <a:lumMod val="75000"/>
                </a:schemeClr>
              </a:solidFill>
            </a:endParaRPr>
          </a:p>
        </p:txBody>
      </p:sp>
      <p:sp>
        <p:nvSpPr>
          <p:cNvPr id="44" name="TextBox 43"/>
          <p:cNvSpPr txBox="1"/>
          <p:nvPr userDrawn="1"/>
        </p:nvSpPr>
        <p:spPr>
          <a:xfrm rot="18900000">
            <a:off x="6774146" y="4491390"/>
            <a:ext cx="1268617"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Opportunity</a:t>
            </a:r>
            <a:endParaRPr lang="en-GB" sz="1700" dirty="0">
              <a:solidFill>
                <a:schemeClr val="bg1">
                  <a:lumMod val="75000"/>
                </a:schemeClr>
              </a:solidFill>
            </a:endParaRPr>
          </a:p>
        </p:txBody>
      </p:sp>
      <p:sp>
        <p:nvSpPr>
          <p:cNvPr id="45" name="TextBox 44"/>
          <p:cNvSpPr txBox="1"/>
          <p:nvPr userDrawn="1"/>
        </p:nvSpPr>
        <p:spPr>
          <a:xfrm rot="18900000">
            <a:off x="7173747" y="4201970"/>
            <a:ext cx="1997983"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International profile</a:t>
            </a:r>
            <a:endParaRPr lang="en-GB" sz="1700" dirty="0">
              <a:solidFill>
                <a:schemeClr val="bg1">
                  <a:lumMod val="75000"/>
                </a:schemeClr>
              </a:solidFill>
            </a:endParaRPr>
          </a:p>
        </p:txBody>
      </p:sp>
      <p:sp>
        <p:nvSpPr>
          <p:cNvPr id="46" name="TextBox 45"/>
          <p:cNvSpPr txBox="1"/>
          <p:nvPr userDrawn="1"/>
        </p:nvSpPr>
        <p:spPr>
          <a:xfrm rot="18900000">
            <a:off x="7850991" y="4535432"/>
            <a:ext cx="964046"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Journals</a:t>
            </a:r>
            <a:endParaRPr lang="en-GB" sz="1700" dirty="0">
              <a:solidFill>
                <a:schemeClr val="bg1">
                  <a:lumMod val="75000"/>
                </a:schemeClr>
              </a:solidFill>
            </a:endParaRPr>
          </a:p>
        </p:txBody>
      </p:sp>
      <p:sp>
        <p:nvSpPr>
          <p:cNvPr id="47" name="TextBox 46"/>
          <p:cNvSpPr txBox="1"/>
          <p:nvPr userDrawn="1"/>
        </p:nvSpPr>
        <p:spPr>
          <a:xfrm rot="18900000">
            <a:off x="8271035" y="4497682"/>
            <a:ext cx="1196481"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Supporting</a:t>
            </a:r>
            <a:endParaRPr lang="en-GB" sz="1700" dirty="0">
              <a:solidFill>
                <a:schemeClr val="bg1">
                  <a:lumMod val="75000"/>
                </a:schemeClr>
              </a:solidFill>
            </a:endParaRPr>
          </a:p>
        </p:txBody>
      </p:sp>
      <p:sp>
        <p:nvSpPr>
          <p:cNvPr id="48" name="TextBox 47"/>
          <p:cNvSpPr txBox="1"/>
          <p:nvPr userDrawn="1"/>
        </p:nvSpPr>
        <p:spPr>
          <a:xfrm rot="18900000">
            <a:off x="-277885" y="4155682"/>
            <a:ext cx="1049005"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Expertise</a:t>
            </a:r>
            <a:endParaRPr lang="en-GB" sz="1700" dirty="0">
              <a:solidFill>
                <a:schemeClr val="bg1">
                  <a:lumMod val="75000"/>
                </a:schemeClr>
              </a:solidFill>
            </a:endParaRPr>
          </a:p>
        </p:txBody>
      </p:sp>
      <p:sp>
        <p:nvSpPr>
          <p:cNvPr id="49" name="TextBox 48"/>
          <p:cNvSpPr txBox="1"/>
          <p:nvPr userDrawn="1"/>
        </p:nvSpPr>
        <p:spPr>
          <a:xfrm rot="18900000">
            <a:off x="-170296" y="4401060"/>
            <a:ext cx="1353576"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Sponsorship</a:t>
            </a:r>
            <a:endParaRPr lang="en-GB" sz="1700" dirty="0">
              <a:solidFill>
                <a:schemeClr val="bg1">
                  <a:lumMod val="75000"/>
                </a:schemeClr>
              </a:solidFill>
            </a:endParaRPr>
          </a:p>
        </p:txBody>
      </p:sp>
      <p:sp>
        <p:nvSpPr>
          <p:cNvPr id="50" name="TextBox 49"/>
          <p:cNvSpPr txBox="1"/>
          <p:nvPr userDrawn="1"/>
        </p:nvSpPr>
        <p:spPr>
          <a:xfrm rot="18900000">
            <a:off x="190207" y="4237474"/>
            <a:ext cx="2010807" cy="330860"/>
          </a:xfrm>
          <a:prstGeom prst="rect">
            <a:avLst/>
          </a:prstGeom>
          <a:noFill/>
        </p:spPr>
        <p:txBody>
          <a:bodyPr wrap="none" lIns="68580" tIns="34290" rIns="68580" bIns="34290" rtlCol="0">
            <a:spAutoFit/>
          </a:bodyPr>
          <a:lstStyle/>
          <a:p>
            <a:r>
              <a:rPr lang="en-GB" sz="1700" dirty="0" smtClean="0">
                <a:solidFill>
                  <a:schemeClr val="bg1">
                    <a:lumMod val="75000"/>
                  </a:schemeClr>
                </a:solidFill>
              </a:rPr>
              <a:t>Thought leadership</a:t>
            </a:r>
            <a:endParaRPr lang="en-GB" sz="1700" dirty="0">
              <a:solidFill>
                <a:schemeClr val="bg1">
                  <a:lumMod val="75000"/>
                </a:schemeClr>
              </a:solidFill>
            </a:endParaRPr>
          </a:p>
        </p:txBody>
      </p:sp>
      <p:sp>
        <p:nvSpPr>
          <p:cNvPr id="3076" name="Rectangle 4"/>
          <p:cNvSpPr>
            <a:spLocks noGrp="1" noChangeArrowheads="1"/>
          </p:cNvSpPr>
          <p:nvPr>
            <p:ph type="dt" sz="half" idx="2"/>
          </p:nvPr>
        </p:nvSpPr>
        <p:spPr>
          <a:xfrm>
            <a:off x="395292" y="4807744"/>
            <a:ext cx="2195512" cy="248841"/>
          </a:xfrm>
        </p:spPr>
        <p:txBody>
          <a:bodyPr/>
          <a:lstStyle>
            <a:lvl1pPr>
              <a:defRPr>
                <a:solidFill>
                  <a:schemeClr val="tx1"/>
                </a:solidFill>
              </a:defRPr>
            </a:lvl1pPr>
          </a:lstStyle>
          <a:p>
            <a:fld id="{652FD573-3D5A-4300-84C0-662E88242A58}" type="datetime4">
              <a:rPr lang="en-GB" smtClean="0"/>
              <a:t>30 January 2020</a:t>
            </a:fld>
            <a:endParaRPr lang="en-GB" dirty="0"/>
          </a:p>
        </p:txBody>
      </p:sp>
    </p:spTree>
    <p:extLst>
      <p:ext uri="{BB962C8B-B14F-4D97-AF65-F5344CB8AC3E}">
        <p14:creationId xmlns:p14="http://schemas.microsoft.com/office/powerpoint/2010/main" val="229915961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5288" y="1600207"/>
            <a:ext cx="8291512" cy="971549"/>
          </a:xfrm>
        </p:spPr>
        <p:txBody>
          <a:bodyPr anchor="t"/>
          <a:lstStyle>
            <a:lvl1pPr>
              <a:defRPr sz="2700"/>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395292" y="2085975"/>
            <a:ext cx="6121400" cy="755805"/>
          </a:xfrm>
        </p:spPr>
        <p:txBody>
          <a:bodyPr/>
          <a:lstStyle>
            <a:lvl1pPr marL="0" indent="0">
              <a:spcBef>
                <a:spcPts val="0"/>
              </a:spcBef>
              <a:buFontTx/>
              <a:buNone/>
              <a:defRPr sz="2000">
                <a:solidFill>
                  <a:schemeClr val="tx1"/>
                </a:solidFill>
              </a:defRPr>
            </a:lvl1pPr>
          </a:lstStyle>
          <a:p>
            <a:pPr lvl="0"/>
            <a:r>
              <a:rPr lang="en-US" noProof="0" smtClean="0"/>
              <a:t>Click to edit Master subtitle style</a:t>
            </a:r>
            <a:endParaRPr lang="en-GB" noProof="0" dirty="0" smtClean="0"/>
          </a:p>
        </p:txBody>
      </p:sp>
      <p:sp>
        <p:nvSpPr>
          <p:cNvPr id="3076" name="Rectangle 4"/>
          <p:cNvSpPr>
            <a:spLocks noGrp="1" noChangeArrowheads="1"/>
          </p:cNvSpPr>
          <p:nvPr>
            <p:ph type="dt" sz="half" idx="2"/>
          </p:nvPr>
        </p:nvSpPr>
        <p:spPr>
          <a:xfrm>
            <a:off x="395292" y="4807744"/>
            <a:ext cx="2195512" cy="248841"/>
          </a:xfrm>
        </p:spPr>
        <p:txBody>
          <a:bodyPr/>
          <a:lstStyle>
            <a:lvl1pPr>
              <a:defRPr>
                <a:solidFill>
                  <a:schemeClr val="bg1"/>
                </a:solidFill>
              </a:defRPr>
            </a:lvl1pPr>
          </a:lstStyle>
          <a:p>
            <a:fld id="{26686E04-3A5F-450B-97E0-2B3A65BC3BFD}" type="datetime4">
              <a:rPr lang="en-GB" smtClean="0"/>
              <a:t>30 January 2020</a:t>
            </a:fld>
            <a:endParaRPr lang="en-GB" dirty="0"/>
          </a:p>
        </p:txBody>
      </p:sp>
      <p:pic>
        <p:nvPicPr>
          <p:cNvPr id="6" name="Picture 2" descr="E:\Pants Work\Current Work\Actuaries 2011\Logos all\IFOA Logo\Lanscape - Standard\WMF logos\IFOA_logo_L_RGB.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00050" y="186680"/>
            <a:ext cx="1941452" cy="790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62536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5289" y="1600207"/>
            <a:ext cx="6348412" cy="971549"/>
          </a:xfrm>
        </p:spPr>
        <p:txBody>
          <a:bodyPr anchor="t"/>
          <a:lstStyle>
            <a:lvl1pPr>
              <a:defRPr sz="2700"/>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395292" y="2085975"/>
            <a:ext cx="6121400" cy="755805"/>
          </a:xfrm>
        </p:spPr>
        <p:txBody>
          <a:bodyPr/>
          <a:lstStyle>
            <a:lvl1pPr marL="0" indent="0">
              <a:spcBef>
                <a:spcPts val="0"/>
              </a:spcBef>
              <a:buFontTx/>
              <a:buNone/>
              <a:defRPr sz="2000">
                <a:solidFill>
                  <a:schemeClr val="tx1"/>
                </a:solidFill>
              </a:defRPr>
            </a:lvl1pPr>
          </a:lstStyle>
          <a:p>
            <a:pPr lvl="0"/>
            <a:r>
              <a:rPr lang="en-US" noProof="0" smtClean="0"/>
              <a:t>Click to edit Master subtitle style</a:t>
            </a:r>
            <a:endParaRPr lang="en-GB" noProof="0" dirty="0" smtClean="0"/>
          </a:p>
        </p:txBody>
      </p:sp>
      <p:sp>
        <p:nvSpPr>
          <p:cNvPr id="3076" name="Rectangle 4"/>
          <p:cNvSpPr>
            <a:spLocks noGrp="1" noChangeArrowheads="1"/>
          </p:cNvSpPr>
          <p:nvPr>
            <p:ph type="dt" sz="half" idx="2"/>
          </p:nvPr>
        </p:nvSpPr>
        <p:spPr>
          <a:xfrm>
            <a:off x="395292" y="4807744"/>
            <a:ext cx="2195512" cy="248841"/>
          </a:xfrm>
        </p:spPr>
        <p:txBody>
          <a:bodyPr/>
          <a:lstStyle>
            <a:lvl1pPr>
              <a:defRPr>
                <a:solidFill>
                  <a:schemeClr val="tx1"/>
                </a:solidFill>
              </a:defRPr>
            </a:lvl1pPr>
          </a:lstStyle>
          <a:p>
            <a:fld id="{6E2F8365-08A8-4E29-9052-4451F444C151}" type="datetime4">
              <a:rPr lang="en-GB" smtClean="0"/>
              <a:t>30 January 2020</a:t>
            </a:fld>
            <a:endParaRPr lang="en-GB" dirty="0"/>
          </a:p>
        </p:txBody>
      </p:sp>
      <p:pic>
        <p:nvPicPr>
          <p:cNvPr id="6" name="Picture 2" descr="E:\Pants Work\Current Work\Actuaries 2011\Logos all\IFOA Logo\Lanscape - Standard\WMF logos\IFOA_logo_L_RGB.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00050" y="186680"/>
            <a:ext cx="1941452" cy="790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485955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5288" y="1600207"/>
            <a:ext cx="6519862" cy="971549"/>
          </a:xfrm>
        </p:spPr>
        <p:txBody>
          <a:bodyPr anchor="t"/>
          <a:lstStyle>
            <a:lvl1pPr>
              <a:defRPr sz="2700"/>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395292" y="2085975"/>
            <a:ext cx="6121400" cy="755805"/>
          </a:xfrm>
        </p:spPr>
        <p:txBody>
          <a:bodyPr/>
          <a:lstStyle>
            <a:lvl1pPr marL="0" indent="0">
              <a:spcBef>
                <a:spcPts val="0"/>
              </a:spcBef>
              <a:buFontTx/>
              <a:buNone/>
              <a:defRPr sz="2000">
                <a:solidFill>
                  <a:schemeClr val="tx1"/>
                </a:solidFill>
              </a:defRPr>
            </a:lvl1pPr>
          </a:lstStyle>
          <a:p>
            <a:pPr lvl="0"/>
            <a:r>
              <a:rPr lang="en-US" noProof="0" smtClean="0"/>
              <a:t>Click to edit Master subtitle style</a:t>
            </a:r>
            <a:endParaRPr lang="en-GB" noProof="0" dirty="0" smtClean="0"/>
          </a:p>
        </p:txBody>
      </p:sp>
      <p:sp>
        <p:nvSpPr>
          <p:cNvPr id="3076" name="Rectangle 4"/>
          <p:cNvSpPr>
            <a:spLocks noGrp="1" noChangeArrowheads="1"/>
          </p:cNvSpPr>
          <p:nvPr>
            <p:ph type="dt" sz="half" idx="2"/>
          </p:nvPr>
        </p:nvSpPr>
        <p:spPr>
          <a:xfrm>
            <a:off x="395292" y="4807744"/>
            <a:ext cx="2195512" cy="248841"/>
          </a:xfrm>
        </p:spPr>
        <p:txBody>
          <a:bodyPr/>
          <a:lstStyle>
            <a:lvl1pPr>
              <a:defRPr>
                <a:solidFill>
                  <a:schemeClr val="bg1"/>
                </a:solidFill>
              </a:defRPr>
            </a:lvl1pPr>
          </a:lstStyle>
          <a:p>
            <a:fld id="{DA30707C-D084-4787-98CC-548FC34D9CA1}" type="datetime4">
              <a:rPr lang="en-GB" smtClean="0"/>
              <a:t>30 January 2020</a:t>
            </a:fld>
            <a:endParaRPr lang="en-GB" dirty="0"/>
          </a:p>
        </p:txBody>
      </p:sp>
      <p:pic>
        <p:nvPicPr>
          <p:cNvPr id="6" name="Picture 2" descr="E:\Pants Work\Current Work\Actuaries 2011\Logos all\IFOA Logo\Lanscape - Standard\WMF logos\IFOA_logo_L_RGB.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00050" y="186680"/>
            <a:ext cx="1941452" cy="790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34881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9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5288" y="1600207"/>
            <a:ext cx="7129463" cy="971549"/>
          </a:xfrm>
        </p:spPr>
        <p:txBody>
          <a:bodyPr anchor="t"/>
          <a:lstStyle>
            <a:lvl1pPr>
              <a:defRPr sz="2700"/>
            </a:lvl1pPr>
          </a:lstStyle>
          <a:p>
            <a:pPr lvl="0"/>
            <a:r>
              <a:rPr lang="en-US" noProof="0" smtClean="0"/>
              <a:t>Click to edit Master title style</a:t>
            </a:r>
            <a:endParaRPr lang="en-GB" noProof="0" dirty="0" smtClean="0"/>
          </a:p>
        </p:txBody>
      </p:sp>
      <p:sp>
        <p:nvSpPr>
          <p:cNvPr id="3075" name="Rectangle 3"/>
          <p:cNvSpPr>
            <a:spLocks noGrp="1" noChangeArrowheads="1"/>
          </p:cNvSpPr>
          <p:nvPr>
            <p:ph type="subTitle" idx="1"/>
          </p:nvPr>
        </p:nvSpPr>
        <p:spPr>
          <a:xfrm>
            <a:off x="395292" y="2085975"/>
            <a:ext cx="6121400" cy="755805"/>
          </a:xfrm>
        </p:spPr>
        <p:txBody>
          <a:bodyPr/>
          <a:lstStyle>
            <a:lvl1pPr marL="0" indent="0">
              <a:spcBef>
                <a:spcPts val="0"/>
              </a:spcBef>
              <a:buFontTx/>
              <a:buNone/>
              <a:defRPr sz="2000">
                <a:solidFill>
                  <a:schemeClr val="tx1"/>
                </a:solidFill>
              </a:defRPr>
            </a:lvl1pPr>
          </a:lstStyle>
          <a:p>
            <a:pPr lvl="0"/>
            <a:r>
              <a:rPr lang="en-US" noProof="0" smtClean="0"/>
              <a:t>Click to edit Master subtitle style</a:t>
            </a:r>
            <a:endParaRPr lang="en-GB" noProof="0" dirty="0" smtClean="0"/>
          </a:p>
        </p:txBody>
      </p:sp>
      <p:sp>
        <p:nvSpPr>
          <p:cNvPr id="3076" name="Rectangle 4"/>
          <p:cNvSpPr>
            <a:spLocks noGrp="1" noChangeArrowheads="1"/>
          </p:cNvSpPr>
          <p:nvPr>
            <p:ph type="dt" sz="half" idx="2"/>
          </p:nvPr>
        </p:nvSpPr>
        <p:spPr>
          <a:xfrm>
            <a:off x="395292" y="4807750"/>
            <a:ext cx="1385017" cy="225056"/>
          </a:xfrm>
          <a:gradFill>
            <a:gsLst>
              <a:gs pos="0">
                <a:schemeClr val="bg2">
                  <a:alpha val="53000"/>
                </a:schemeClr>
              </a:gs>
              <a:gs pos="100000">
                <a:schemeClr val="bg1">
                  <a:alpha val="54000"/>
                </a:schemeClr>
              </a:gs>
            </a:gsLst>
            <a:lin ang="5400000" scaled="0"/>
          </a:gradFill>
          <a:effectLst>
            <a:softEdge rad="31750"/>
          </a:effectLst>
        </p:spPr>
        <p:txBody>
          <a:bodyPr/>
          <a:lstStyle>
            <a:lvl1pPr>
              <a:defRPr>
                <a:solidFill>
                  <a:schemeClr val="tx1"/>
                </a:solidFill>
              </a:defRPr>
            </a:lvl1pPr>
          </a:lstStyle>
          <a:p>
            <a:fld id="{84C88019-C209-4596-858E-54E3F401DFA0}" type="datetime4">
              <a:rPr lang="en-GB" smtClean="0"/>
              <a:t>30 January 2020</a:t>
            </a:fld>
            <a:endParaRPr lang="en-GB" dirty="0"/>
          </a:p>
        </p:txBody>
      </p:sp>
      <p:pic>
        <p:nvPicPr>
          <p:cNvPr id="6" name="Picture 2" descr="E:\Pants Work\Current Work\Actuaries 2011\Logos all\IFOA Logo\Lanscape - Standard\WMF logos\IFOA_logo_L_RGB.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00050" y="186680"/>
            <a:ext cx="1941452" cy="790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30702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lvl1pPr>
          </a:lstStyle>
          <a:p>
            <a:fld id="{EDD8E43A-E645-48A2-90F4-A9890F9E837C}" type="datetime4">
              <a:rPr lang="en-GB" smtClean="0"/>
              <a:t>30 January 2020</a:t>
            </a:fld>
            <a:endParaRPr lang="en-GB" dirty="0"/>
          </a:p>
        </p:txBody>
      </p:sp>
      <p:sp>
        <p:nvSpPr>
          <p:cNvPr id="5" name="Footer Placeholder 4"/>
          <p:cNvSpPr>
            <a:spLocks noGrp="1"/>
          </p:cNvSpPr>
          <p:nvPr>
            <p:ph type="ftr" sz="quarter" idx="11"/>
          </p:nvPr>
        </p:nvSpPr>
        <p:spPr/>
        <p:txBody>
          <a:bodyPr/>
          <a:lstStyle>
            <a:lvl1pPr>
              <a:defRPr/>
            </a:lvl1pPr>
          </a:lstStyle>
          <a:p>
            <a:endParaRPr lang="en-GB" dirty="0"/>
          </a:p>
        </p:txBody>
      </p:sp>
      <p:sp>
        <p:nvSpPr>
          <p:cNvPr id="6" name="Slide Number Placeholder 5"/>
          <p:cNvSpPr>
            <a:spLocks noGrp="1"/>
          </p:cNvSpPr>
          <p:nvPr>
            <p:ph type="sldNum" sz="quarter" idx="12"/>
          </p:nvPr>
        </p:nvSpPr>
        <p:spPr/>
        <p:txBody>
          <a:bodyPr/>
          <a:lstStyle>
            <a:lvl1pPr>
              <a:defRPr/>
            </a:lvl1pPr>
          </a:lstStyle>
          <a:p>
            <a:fld id="{FE8DA6AF-1811-4E27-A96F-54109F1D0275}" type="slidenum">
              <a:rPr lang="en-GB"/>
              <a:pPr/>
              <a:t>‹#›</a:t>
            </a:fld>
            <a:endParaRPr lang="en-GB" dirty="0"/>
          </a:p>
        </p:txBody>
      </p:sp>
    </p:spTree>
    <p:extLst>
      <p:ext uri="{BB962C8B-B14F-4D97-AF65-F5344CB8AC3E}">
        <p14:creationId xmlns:p14="http://schemas.microsoft.com/office/powerpoint/2010/main" val="173654562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395289" y="1168003"/>
            <a:ext cx="4068763" cy="3480197"/>
          </a:xfrm>
        </p:spPr>
        <p:txBody>
          <a:bodyPr/>
          <a:lstStyle>
            <a:lvl1pPr>
              <a:defRPr sz="1700"/>
            </a:lvl1pPr>
            <a:lvl2pPr>
              <a:defRPr sz="1500"/>
            </a:lvl2pPr>
            <a:lvl3pPr>
              <a:defRPr sz="1400"/>
            </a:lvl3pPr>
            <a:lvl4pPr>
              <a:defRPr sz="1200"/>
            </a:lvl4pPr>
            <a:lvl5pPr>
              <a:defRPr sz="11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16449" y="1168003"/>
            <a:ext cx="4070351" cy="3480197"/>
          </a:xfrm>
        </p:spPr>
        <p:txBody>
          <a:bodyPr/>
          <a:lstStyle>
            <a:lvl1pPr>
              <a:defRPr sz="1700"/>
            </a:lvl1pPr>
            <a:lvl2pPr>
              <a:defRPr sz="1500"/>
            </a:lvl2pPr>
            <a:lvl3pPr>
              <a:defRPr sz="1400"/>
            </a:lvl3pPr>
            <a:lvl4pPr>
              <a:defRPr sz="1200"/>
            </a:lvl4pPr>
            <a:lvl5pPr>
              <a:defRPr sz="11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lvl1pPr>
              <a:defRPr/>
            </a:lvl1pPr>
          </a:lstStyle>
          <a:p>
            <a:fld id="{5F35150F-DA80-415B-8811-1091782F42BB}" type="datetime4">
              <a:rPr lang="en-GB" smtClean="0"/>
              <a:t>30 January 2020</a:t>
            </a:fld>
            <a:endParaRPr lang="en-GB" dirty="0"/>
          </a:p>
        </p:txBody>
      </p:sp>
      <p:sp>
        <p:nvSpPr>
          <p:cNvPr id="6" name="Footer Placeholder 5"/>
          <p:cNvSpPr>
            <a:spLocks noGrp="1"/>
          </p:cNvSpPr>
          <p:nvPr>
            <p:ph type="ftr" sz="quarter" idx="11"/>
          </p:nvPr>
        </p:nvSpPr>
        <p:spPr/>
        <p:txBody>
          <a:bodyPr/>
          <a:lstStyle>
            <a:lvl1pPr>
              <a:defRPr/>
            </a:lvl1pPr>
          </a:lstStyle>
          <a:p>
            <a:endParaRPr lang="en-GB" dirty="0"/>
          </a:p>
        </p:txBody>
      </p:sp>
      <p:sp>
        <p:nvSpPr>
          <p:cNvPr id="7" name="Slide Number Placeholder 6"/>
          <p:cNvSpPr>
            <a:spLocks noGrp="1"/>
          </p:cNvSpPr>
          <p:nvPr>
            <p:ph type="sldNum" sz="quarter" idx="12"/>
          </p:nvPr>
        </p:nvSpPr>
        <p:spPr/>
        <p:txBody>
          <a:bodyPr/>
          <a:lstStyle>
            <a:lvl1pPr>
              <a:defRPr/>
            </a:lvl1pPr>
          </a:lstStyle>
          <a:p>
            <a:fld id="{375E1C19-A04E-4390-A400-023E4FCB19F2}" type="slidenum">
              <a:rPr lang="en-GB"/>
              <a:pPr/>
              <a:t>‹#›</a:t>
            </a:fld>
            <a:endParaRPr lang="en-GB" dirty="0"/>
          </a:p>
        </p:txBody>
      </p:sp>
    </p:spTree>
    <p:extLst>
      <p:ext uri="{BB962C8B-B14F-4D97-AF65-F5344CB8AC3E}">
        <p14:creationId xmlns:p14="http://schemas.microsoft.com/office/powerpoint/2010/main" val="4288328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004" y="303498"/>
            <a:ext cx="8229600" cy="857250"/>
          </a:xfrm>
        </p:spPr>
        <p:txBody>
          <a:bodyPr/>
          <a:lstStyle>
            <a:lvl1pPr>
              <a:defRPr/>
            </a:lvl1pPr>
          </a:lstStyle>
          <a:p>
            <a:r>
              <a:rPr lang="en-US" smtClean="0"/>
              <a:t>Click to edit Master title style</a:t>
            </a:r>
            <a:endParaRPr lang="en-GB"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700" b="1"/>
            </a:lvl1pPr>
            <a:lvl2pPr marL="342918" indent="0">
              <a:buNone/>
              <a:defRPr sz="1500" b="1"/>
            </a:lvl2pPr>
            <a:lvl3pPr marL="685835" indent="0">
              <a:buNone/>
              <a:defRPr sz="1400" b="1"/>
            </a:lvl3pPr>
            <a:lvl4pPr marL="1028751" indent="0">
              <a:buNone/>
              <a:defRPr sz="1200" b="1"/>
            </a:lvl4pPr>
            <a:lvl5pPr marL="1371669" indent="0">
              <a:buNone/>
              <a:defRPr sz="1200" b="1"/>
            </a:lvl5pPr>
            <a:lvl6pPr marL="1714586" indent="0">
              <a:buNone/>
              <a:defRPr sz="1200" b="1"/>
            </a:lvl6pPr>
            <a:lvl7pPr marL="2057503" indent="0">
              <a:buNone/>
              <a:defRPr sz="1200" b="1"/>
            </a:lvl7pPr>
            <a:lvl8pPr marL="2400420" indent="0">
              <a:buNone/>
              <a:defRPr sz="1200" b="1"/>
            </a:lvl8pPr>
            <a:lvl9pPr marL="2743337"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700"/>
            </a:lvl1pPr>
            <a:lvl2pPr>
              <a:defRPr sz="1500"/>
            </a:lvl2pPr>
            <a:lvl3pPr>
              <a:defRPr sz="1400"/>
            </a:lvl3pPr>
            <a:lvl4pPr>
              <a:defRPr sz="1200"/>
            </a:lvl4pPr>
            <a:lvl5pPr>
              <a:defRPr sz="11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3"/>
          </p:nvPr>
        </p:nvSpPr>
        <p:spPr>
          <a:xfrm>
            <a:off x="4645025" y="1151335"/>
            <a:ext cx="4041776" cy="479822"/>
          </a:xfrm>
        </p:spPr>
        <p:txBody>
          <a:bodyPr anchor="b"/>
          <a:lstStyle>
            <a:lvl1pPr marL="0" indent="0">
              <a:buNone/>
              <a:defRPr sz="1700" b="1"/>
            </a:lvl1pPr>
            <a:lvl2pPr marL="342918" indent="0">
              <a:buNone/>
              <a:defRPr sz="1500" b="1"/>
            </a:lvl2pPr>
            <a:lvl3pPr marL="685835" indent="0">
              <a:buNone/>
              <a:defRPr sz="1400" b="1"/>
            </a:lvl3pPr>
            <a:lvl4pPr marL="1028751" indent="0">
              <a:buNone/>
              <a:defRPr sz="1200" b="1"/>
            </a:lvl4pPr>
            <a:lvl5pPr marL="1371669" indent="0">
              <a:buNone/>
              <a:defRPr sz="1200" b="1"/>
            </a:lvl5pPr>
            <a:lvl6pPr marL="1714586" indent="0">
              <a:buNone/>
              <a:defRPr sz="1200" b="1"/>
            </a:lvl6pPr>
            <a:lvl7pPr marL="2057503" indent="0">
              <a:buNone/>
              <a:defRPr sz="1200" b="1"/>
            </a:lvl7pPr>
            <a:lvl8pPr marL="2400420" indent="0">
              <a:buNone/>
              <a:defRPr sz="1200" b="1"/>
            </a:lvl8pPr>
            <a:lvl9pPr marL="2743337"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5" y="1631156"/>
            <a:ext cx="4041776" cy="2963466"/>
          </a:xfrm>
        </p:spPr>
        <p:txBody>
          <a:bodyPr/>
          <a:lstStyle>
            <a:lvl1pPr>
              <a:defRPr sz="1700"/>
            </a:lvl1pPr>
            <a:lvl2pPr>
              <a:defRPr sz="1500"/>
            </a:lvl2pPr>
            <a:lvl3pPr>
              <a:defRPr sz="1400"/>
            </a:lvl3pPr>
            <a:lvl4pPr>
              <a:defRPr sz="1200"/>
            </a:lvl4pPr>
            <a:lvl5pPr>
              <a:defRPr sz="11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Date Placeholder 6"/>
          <p:cNvSpPr>
            <a:spLocks noGrp="1"/>
          </p:cNvSpPr>
          <p:nvPr>
            <p:ph type="dt" sz="half" idx="10"/>
          </p:nvPr>
        </p:nvSpPr>
        <p:spPr/>
        <p:txBody>
          <a:bodyPr/>
          <a:lstStyle>
            <a:lvl1pPr>
              <a:defRPr/>
            </a:lvl1pPr>
          </a:lstStyle>
          <a:p>
            <a:fld id="{D4AED12B-BB63-4883-B2C4-3E09FFC523B3}" type="datetime4">
              <a:rPr lang="en-GB" smtClean="0"/>
              <a:t>30 January 2020</a:t>
            </a:fld>
            <a:endParaRPr lang="en-GB" dirty="0"/>
          </a:p>
        </p:txBody>
      </p:sp>
      <p:sp>
        <p:nvSpPr>
          <p:cNvPr id="8" name="Footer Placeholder 7"/>
          <p:cNvSpPr>
            <a:spLocks noGrp="1"/>
          </p:cNvSpPr>
          <p:nvPr>
            <p:ph type="ftr" sz="quarter" idx="11"/>
          </p:nvPr>
        </p:nvSpPr>
        <p:spPr/>
        <p:txBody>
          <a:bodyPr/>
          <a:lstStyle>
            <a:lvl1pPr>
              <a:defRPr/>
            </a:lvl1pPr>
          </a:lstStyle>
          <a:p>
            <a:endParaRPr lang="en-GB" dirty="0"/>
          </a:p>
        </p:txBody>
      </p:sp>
      <p:sp>
        <p:nvSpPr>
          <p:cNvPr id="9" name="Slide Number Placeholder 8"/>
          <p:cNvSpPr>
            <a:spLocks noGrp="1"/>
          </p:cNvSpPr>
          <p:nvPr>
            <p:ph type="sldNum" sz="quarter" idx="12"/>
          </p:nvPr>
        </p:nvSpPr>
        <p:spPr/>
        <p:txBody>
          <a:bodyPr/>
          <a:lstStyle>
            <a:lvl1pPr>
              <a:defRPr/>
            </a:lvl1pPr>
          </a:lstStyle>
          <a:p>
            <a:fld id="{1FB513AD-2D40-40B6-B454-91430654BAD4}" type="slidenum">
              <a:rPr lang="en-GB"/>
              <a:pPr/>
              <a:t>‹#›</a:t>
            </a:fld>
            <a:endParaRPr lang="en-GB" dirty="0"/>
          </a:p>
        </p:txBody>
      </p:sp>
    </p:spTree>
    <p:extLst>
      <p:ext uri="{BB962C8B-B14F-4D97-AF65-F5344CB8AC3E}">
        <p14:creationId xmlns:p14="http://schemas.microsoft.com/office/powerpoint/2010/main" val="2271509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fld id="{055F3561-742C-43B6-BC1C-F2197C6FAAFF}" type="datetime4">
              <a:rPr lang="en-GB" smtClean="0"/>
              <a:t>30 January 2020</a:t>
            </a:fld>
            <a:endParaRPr lang="en-GB" dirty="0"/>
          </a:p>
        </p:txBody>
      </p:sp>
      <p:sp>
        <p:nvSpPr>
          <p:cNvPr id="4" name="Footer Placeholder 3"/>
          <p:cNvSpPr>
            <a:spLocks noGrp="1"/>
          </p:cNvSpPr>
          <p:nvPr>
            <p:ph type="ftr" sz="quarter" idx="11"/>
          </p:nvPr>
        </p:nvSpPr>
        <p:spPr/>
        <p:txBody>
          <a:bodyPr/>
          <a:lstStyle>
            <a:lvl1pPr>
              <a:defRPr/>
            </a:lvl1pPr>
          </a:lstStyle>
          <a:p>
            <a:endParaRPr lang="en-GB" dirty="0"/>
          </a:p>
        </p:txBody>
      </p:sp>
      <p:sp>
        <p:nvSpPr>
          <p:cNvPr id="5" name="Slide Number Placeholder 4"/>
          <p:cNvSpPr>
            <a:spLocks noGrp="1"/>
          </p:cNvSpPr>
          <p:nvPr>
            <p:ph type="sldNum" sz="quarter" idx="12"/>
          </p:nvPr>
        </p:nvSpPr>
        <p:spPr/>
        <p:txBody>
          <a:bodyPr/>
          <a:lstStyle>
            <a:lvl1pPr>
              <a:defRPr/>
            </a:lvl1pPr>
          </a:lstStyle>
          <a:p>
            <a:fld id="{CCC5EDD3-CB13-45EB-8A5C-B486875EE4D2}" type="slidenum">
              <a:rPr lang="en-GB"/>
              <a:pPr/>
              <a:t>‹#›</a:t>
            </a:fld>
            <a:endParaRPr lang="en-GB" dirty="0"/>
          </a:p>
        </p:txBody>
      </p:sp>
    </p:spTree>
    <p:extLst>
      <p:ext uri="{BB962C8B-B14F-4D97-AF65-F5344CB8AC3E}">
        <p14:creationId xmlns:p14="http://schemas.microsoft.com/office/powerpoint/2010/main" val="2225758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273AAF1-E3FC-45CA-B168-99F5458E449E}" type="datetime4">
              <a:rPr lang="en-GB" smtClean="0"/>
              <a:t>30 January 2020</a:t>
            </a:fld>
            <a:endParaRPr lang="en-GB" dirty="0"/>
          </a:p>
        </p:txBody>
      </p:sp>
      <p:sp>
        <p:nvSpPr>
          <p:cNvPr id="3" name="Footer Placeholder 2"/>
          <p:cNvSpPr>
            <a:spLocks noGrp="1"/>
          </p:cNvSpPr>
          <p:nvPr>
            <p:ph type="ftr" sz="quarter" idx="11"/>
          </p:nvPr>
        </p:nvSpPr>
        <p:spPr/>
        <p:txBody>
          <a:bodyPr/>
          <a:lstStyle>
            <a:lvl1pPr>
              <a:defRPr/>
            </a:lvl1pPr>
          </a:lstStyle>
          <a:p>
            <a:endParaRPr lang="en-GB" dirty="0"/>
          </a:p>
        </p:txBody>
      </p:sp>
      <p:sp>
        <p:nvSpPr>
          <p:cNvPr id="4" name="Slide Number Placeholder 3"/>
          <p:cNvSpPr>
            <a:spLocks noGrp="1"/>
          </p:cNvSpPr>
          <p:nvPr>
            <p:ph type="sldNum" sz="quarter" idx="12"/>
          </p:nvPr>
        </p:nvSpPr>
        <p:spPr/>
        <p:txBody>
          <a:bodyPr/>
          <a:lstStyle>
            <a:lvl1pPr>
              <a:defRPr/>
            </a:lvl1pPr>
          </a:lstStyle>
          <a:p>
            <a:fld id="{22D29D89-28D6-400C-BE2E-4CB4EC7E1F86}" type="slidenum">
              <a:rPr lang="en-GB"/>
              <a:pPr/>
              <a:t>‹#›</a:t>
            </a:fld>
            <a:endParaRPr lang="en-GB" dirty="0"/>
          </a:p>
        </p:txBody>
      </p:sp>
    </p:spTree>
    <p:extLst>
      <p:ext uri="{BB962C8B-B14F-4D97-AF65-F5344CB8AC3E}">
        <p14:creationId xmlns:p14="http://schemas.microsoft.com/office/powerpoint/2010/main" val="522497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95292" y="303610"/>
            <a:ext cx="8291512" cy="85725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95289" y="1168003"/>
            <a:ext cx="4068763" cy="3480197"/>
          </a:xfrm>
        </p:spPr>
        <p:txBody>
          <a:bodyPr/>
          <a:lstStyle>
            <a:lvl1pPr>
              <a:defRPr sz="1700"/>
            </a:lvl1pPr>
            <a:lvl2pPr>
              <a:defRPr sz="1500"/>
            </a:lvl2pPr>
            <a:lvl3pPr>
              <a:defRPr sz="1400"/>
            </a:lvl3pPr>
            <a:lvl4pPr>
              <a:defRPr sz="1200"/>
            </a:lvl4pPr>
            <a:lvl5pPr>
              <a:defRPr sz="1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hart Placeholder 3"/>
          <p:cNvSpPr>
            <a:spLocks noGrp="1"/>
          </p:cNvSpPr>
          <p:nvPr>
            <p:ph type="chart" sz="half" idx="2"/>
          </p:nvPr>
        </p:nvSpPr>
        <p:spPr>
          <a:xfrm>
            <a:off x="4616449" y="1168003"/>
            <a:ext cx="4070351" cy="3480197"/>
          </a:xfrm>
        </p:spPr>
        <p:txBody>
          <a:bodyPr/>
          <a:lstStyle>
            <a:lvl1pPr>
              <a:defRPr sz="1700"/>
            </a:lvl1pPr>
          </a:lstStyle>
          <a:p>
            <a:r>
              <a:rPr lang="en-US" dirty="0" smtClean="0"/>
              <a:t>Click icon to add chart</a:t>
            </a:r>
            <a:endParaRPr lang="en-GB" dirty="0"/>
          </a:p>
        </p:txBody>
      </p:sp>
      <p:sp>
        <p:nvSpPr>
          <p:cNvPr id="5" name="Date Placeholder 4"/>
          <p:cNvSpPr>
            <a:spLocks noGrp="1"/>
          </p:cNvSpPr>
          <p:nvPr>
            <p:ph type="dt" sz="half" idx="10"/>
          </p:nvPr>
        </p:nvSpPr>
        <p:spPr>
          <a:xfrm>
            <a:off x="395290" y="4807744"/>
            <a:ext cx="2016125" cy="248841"/>
          </a:xfrm>
        </p:spPr>
        <p:txBody>
          <a:bodyPr/>
          <a:lstStyle>
            <a:lvl1pPr>
              <a:defRPr/>
            </a:lvl1pPr>
          </a:lstStyle>
          <a:p>
            <a:fld id="{320ADFAF-FF14-4044-BF61-B364A649107C}" type="datetime4">
              <a:rPr lang="en-GB" smtClean="0"/>
              <a:t>30 January 2020</a:t>
            </a:fld>
            <a:endParaRPr lang="en-GB" dirty="0"/>
          </a:p>
        </p:txBody>
      </p:sp>
      <p:sp>
        <p:nvSpPr>
          <p:cNvPr id="6" name="Footer Placeholder 5"/>
          <p:cNvSpPr>
            <a:spLocks noGrp="1"/>
          </p:cNvSpPr>
          <p:nvPr>
            <p:ph type="ftr" sz="quarter" idx="11"/>
          </p:nvPr>
        </p:nvSpPr>
        <p:spPr>
          <a:xfrm>
            <a:off x="2411418" y="4807744"/>
            <a:ext cx="4321175" cy="248841"/>
          </a:xfrm>
        </p:spPr>
        <p:txBody>
          <a:bodyPr/>
          <a:lstStyle>
            <a:lvl1pPr>
              <a:defRPr/>
            </a:lvl1pPr>
          </a:lstStyle>
          <a:p>
            <a:endParaRPr lang="en-GB" dirty="0"/>
          </a:p>
        </p:txBody>
      </p:sp>
      <p:sp>
        <p:nvSpPr>
          <p:cNvPr id="7" name="Slide Number Placeholder 6"/>
          <p:cNvSpPr>
            <a:spLocks noGrp="1"/>
          </p:cNvSpPr>
          <p:nvPr>
            <p:ph type="sldNum" sz="quarter" idx="12"/>
          </p:nvPr>
        </p:nvSpPr>
        <p:spPr>
          <a:xfrm>
            <a:off x="8101015" y="4801797"/>
            <a:ext cx="647700" cy="254794"/>
          </a:xfrm>
        </p:spPr>
        <p:txBody>
          <a:bodyPr/>
          <a:lstStyle>
            <a:lvl1pPr>
              <a:defRPr/>
            </a:lvl1pPr>
          </a:lstStyle>
          <a:p>
            <a:fld id="{DD990B9C-E09A-4941-8EE5-1699664D5C7B}" type="slidenum">
              <a:rPr lang="en-GB"/>
              <a:pPr/>
              <a:t>‹#›</a:t>
            </a:fld>
            <a:endParaRPr lang="en-GB" dirty="0"/>
          </a:p>
        </p:txBody>
      </p:sp>
    </p:spTree>
    <p:extLst>
      <p:ext uri="{BB962C8B-B14F-4D97-AF65-F5344CB8AC3E}">
        <p14:creationId xmlns:p14="http://schemas.microsoft.com/office/powerpoint/2010/main" val="377760161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92" y="303610"/>
            <a:ext cx="8291512"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p>
            <a:pPr lvl="0"/>
            <a:r>
              <a:rPr lang="en-US" smtClean="0"/>
              <a:t>Click to edit Master title style</a:t>
            </a:r>
            <a:endParaRPr lang="en-GB" dirty="0" smtClean="0"/>
          </a:p>
        </p:txBody>
      </p:sp>
      <p:sp>
        <p:nvSpPr>
          <p:cNvPr id="1027" name="Rectangle 3"/>
          <p:cNvSpPr>
            <a:spLocks noGrp="1" noChangeArrowheads="1"/>
          </p:cNvSpPr>
          <p:nvPr>
            <p:ph type="body" idx="1"/>
          </p:nvPr>
        </p:nvSpPr>
        <p:spPr bwMode="auto">
          <a:xfrm>
            <a:off x="395292" y="1168003"/>
            <a:ext cx="8291512" cy="348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smtClean="0"/>
          </a:p>
        </p:txBody>
      </p:sp>
      <p:sp>
        <p:nvSpPr>
          <p:cNvPr id="1028" name="Rectangle 4"/>
          <p:cNvSpPr>
            <a:spLocks noGrp="1" noChangeArrowheads="1"/>
          </p:cNvSpPr>
          <p:nvPr>
            <p:ph type="dt" sz="half" idx="2"/>
          </p:nvPr>
        </p:nvSpPr>
        <p:spPr bwMode="auto">
          <a:xfrm>
            <a:off x="395290" y="4807744"/>
            <a:ext cx="2016125" cy="248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a:defRPr sz="900">
                <a:solidFill>
                  <a:schemeClr val="tx1"/>
                </a:solidFill>
              </a:defRPr>
            </a:lvl1pPr>
          </a:lstStyle>
          <a:p>
            <a:fld id="{63F7C917-1955-4B63-B166-4FFF39E78C14}" type="datetime4">
              <a:rPr lang="en-GB" smtClean="0"/>
              <a:t>30 January 2020</a:t>
            </a:fld>
            <a:endParaRPr lang="en-GB" dirty="0"/>
          </a:p>
        </p:txBody>
      </p:sp>
      <p:sp>
        <p:nvSpPr>
          <p:cNvPr id="1029" name="Rectangle 5"/>
          <p:cNvSpPr>
            <a:spLocks noGrp="1" noChangeArrowheads="1"/>
          </p:cNvSpPr>
          <p:nvPr>
            <p:ph type="ftr" sz="quarter" idx="3"/>
          </p:nvPr>
        </p:nvSpPr>
        <p:spPr bwMode="auto">
          <a:xfrm>
            <a:off x="2411417" y="4807744"/>
            <a:ext cx="5589583" cy="248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a:defRPr sz="900">
                <a:solidFill>
                  <a:srgbClr val="3F4548"/>
                </a:solidFill>
              </a:defRPr>
            </a:lvl1pPr>
          </a:lstStyle>
          <a:p>
            <a:endParaRPr lang="en-GB" dirty="0"/>
          </a:p>
        </p:txBody>
      </p:sp>
      <p:sp>
        <p:nvSpPr>
          <p:cNvPr id="1030" name="Rectangle 6"/>
          <p:cNvSpPr>
            <a:spLocks noGrp="1" noChangeArrowheads="1"/>
          </p:cNvSpPr>
          <p:nvPr>
            <p:ph type="sldNum" sz="quarter" idx="4"/>
          </p:nvPr>
        </p:nvSpPr>
        <p:spPr bwMode="auto">
          <a:xfrm>
            <a:off x="8101015" y="4801797"/>
            <a:ext cx="647700" cy="254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algn="r">
              <a:defRPr sz="900">
                <a:solidFill>
                  <a:srgbClr val="3F4548"/>
                </a:solidFill>
              </a:defRPr>
            </a:lvl1pPr>
          </a:lstStyle>
          <a:p>
            <a:fld id="{65C5C0B4-F90D-4B90-B187-E84366B07232}" type="slidenum">
              <a:rPr lang="en-GB" smtClean="0"/>
              <a:pPr/>
              <a:t>‹#›</a:t>
            </a:fld>
            <a:endParaRPr lang="en-GB" dirty="0"/>
          </a:p>
        </p:txBody>
      </p:sp>
      <p:sp>
        <p:nvSpPr>
          <p:cNvPr id="1031" name="Line 7"/>
          <p:cNvSpPr>
            <a:spLocks noChangeShapeType="1"/>
          </p:cNvSpPr>
          <p:nvPr/>
        </p:nvSpPr>
        <p:spPr bwMode="auto">
          <a:xfrm>
            <a:off x="468318" y="4747022"/>
            <a:ext cx="8207375" cy="0"/>
          </a:xfrm>
          <a:prstGeom prst="line">
            <a:avLst/>
          </a:prstGeom>
          <a:noFill/>
          <a:ln w="12700">
            <a:solidFill>
              <a:srgbClr val="D9AB1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en-GB" dirty="0"/>
          </a:p>
        </p:txBody>
      </p:sp>
      <p:pic>
        <p:nvPicPr>
          <p:cNvPr id="60" name="Picture 2" descr="E:\Pants Work\Current Work\Actuaries 2011\Logos all\IFOA Logo\Lanscape - Standard\WMF logos\IFOA_logo_L_RGB.wmf"/>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429500" y="4172341"/>
            <a:ext cx="1242138" cy="505643"/>
          </a:xfrm>
          <a:prstGeom prst="rect">
            <a:avLst/>
          </a:prstGeom>
          <a:noFill/>
          <a:extLst>
            <a:ext uri="{909E8E84-426E-40DD-AFC4-6F175D3DCCD1}">
              <a14:hiddenFill xmlns:a14="http://schemas.microsoft.com/office/drawing/2010/main">
                <a:solidFill>
                  <a:srgbClr val="FFFFFF"/>
                </a:solidFill>
              </a14:hiddenFill>
            </a:ext>
          </a:extLst>
        </p:spPr>
      </p:pic>
      <p:grpSp>
        <p:nvGrpSpPr>
          <p:cNvPr id="61" name="Group 64"/>
          <p:cNvGrpSpPr/>
          <p:nvPr/>
        </p:nvGrpSpPr>
        <p:grpSpPr>
          <a:xfrm>
            <a:off x="-2353016" y="0"/>
            <a:ext cx="2263692" cy="5143500"/>
            <a:chOff x="-3137354" y="0"/>
            <a:chExt cx="3018256" cy="6858000"/>
          </a:xfrm>
        </p:grpSpPr>
        <p:sp>
          <p:nvSpPr>
            <p:cNvPr id="62" name="Rectangle 61"/>
            <p:cNvSpPr/>
            <p:nvPr userDrawn="1"/>
          </p:nvSpPr>
          <p:spPr>
            <a:xfrm>
              <a:off x="-3137354" y="0"/>
              <a:ext cx="29944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p:cNvSpPr txBox="1"/>
            <p:nvPr userDrawn="1"/>
          </p:nvSpPr>
          <p:spPr>
            <a:xfrm>
              <a:off x="-2982573" y="99308"/>
              <a:ext cx="2839661" cy="328295"/>
            </a:xfrm>
            <a:prstGeom prst="rect">
              <a:avLst/>
            </a:prstGeom>
            <a:noFill/>
          </p:spPr>
          <p:txBody>
            <a:bodyPr wrap="square" lIns="0" tIns="0" rIns="0" bIns="0" rtlCol="0">
              <a:spAutoFit/>
            </a:bodyPr>
            <a:lstStyle/>
            <a:p>
              <a:r>
                <a:rPr lang="en-GB" sz="800" b="1" dirty="0" smtClean="0">
                  <a:solidFill>
                    <a:schemeClr val="accent2"/>
                  </a:solidFill>
                </a:rPr>
                <a:t>Colour</a:t>
              </a:r>
              <a:r>
                <a:rPr lang="en-GB" sz="800" b="1" baseline="0" dirty="0" smtClean="0">
                  <a:solidFill>
                    <a:schemeClr val="accent2"/>
                  </a:solidFill>
                </a:rPr>
                <a:t> palette for PowerPoint presentations</a:t>
              </a:r>
              <a:endParaRPr lang="en-US" sz="800" b="1" dirty="0">
                <a:solidFill>
                  <a:schemeClr val="accent2"/>
                </a:solidFill>
              </a:endParaRPr>
            </a:p>
          </p:txBody>
        </p:sp>
        <p:grpSp>
          <p:nvGrpSpPr>
            <p:cNvPr id="64" name="Group 58"/>
            <p:cNvGrpSpPr/>
            <p:nvPr userDrawn="1"/>
          </p:nvGrpSpPr>
          <p:grpSpPr>
            <a:xfrm>
              <a:off x="-2982571" y="476672"/>
              <a:ext cx="2863473" cy="328294"/>
              <a:chOff x="-2982571" y="476672"/>
              <a:chExt cx="2863473" cy="328294"/>
            </a:xfrm>
          </p:grpSpPr>
          <p:sp>
            <p:nvSpPr>
              <p:cNvPr id="106" name="Rectangle 9"/>
              <p:cNvSpPr/>
              <p:nvPr userDrawn="1"/>
            </p:nvSpPr>
            <p:spPr>
              <a:xfrm>
                <a:off x="-2982571" y="476672"/>
                <a:ext cx="309565" cy="2857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TextBox 11"/>
              <p:cNvSpPr txBox="1"/>
              <p:nvPr userDrawn="1"/>
            </p:nvSpPr>
            <p:spPr>
              <a:xfrm>
                <a:off x="-2518224" y="476672"/>
                <a:ext cx="2399126" cy="328294"/>
              </a:xfrm>
              <a:prstGeom prst="rect">
                <a:avLst/>
              </a:prstGeom>
              <a:noFill/>
            </p:spPr>
            <p:txBody>
              <a:bodyPr wrap="square" lIns="0" tIns="0" rIns="0" bIns="0" rtlCol="0">
                <a:spAutoFit/>
              </a:bodyPr>
              <a:lstStyle/>
              <a:p>
                <a:r>
                  <a:rPr lang="en-GB" sz="800" dirty="0" smtClean="0"/>
                  <a:t>Dark blue</a:t>
                </a:r>
              </a:p>
              <a:p>
                <a:r>
                  <a:rPr lang="en-GB" sz="800" dirty="0" smtClean="0"/>
                  <a:t>R17</a:t>
                </a:r>
                <a:r>
                  <a:rPr lang="en-GB" sz="800" baseline="0" dirty="0" smtClean="0"/>
                  <a:t>  G52  B88</a:t>
                </a:r>
                <a:endParaRPr lang="en-US" sz="800" dirty="0"/>
              </a:p>
            </p:txBody>
          </p:sp>
        </p:grpSp>
        <p:grpSp>
          <p:nvGrpSpPr>
            <p:cNvPr id="65" name="Group 13"/>
            <p:cNvGrpSpPr/>
            <p:nvPr userDrawn="1"/>
          </p:nvGrpSpPr>
          <p:grpSpPr>
            <a:xfrm>
              <a:off x="-2982575" y="882170"/>
              <a:ext cx="2863476" cy="328294"/>
              <a:chOff x="-2928990" y="365095"/>
              <a:chExt cx="2643206" cy="328294"/>
            </a:xfrm>
          </p:grpSpPr>
          <p:sp>
            <p:nvSpPr>
              <p:cNvPr id="104" name="Rectangle 14"/>
              <p:cNvSpPr/>
              <p:nvPr userDrawn="1"/>
            </p:nvSpPr>
            <p:spPr>
              <a:xfrm>
                <a:off x="-2928990" y="365095"/>
                <a:ext cx="285752" cy="2857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TextBox 15"/>
              <p:cNvSpPr txBox="1"/>
              <p:nvPr userDrawn="1"/>
            </p:nvSpPr>
            <p:spPr>
              <a:xfrm>
                <a:off x="-2500362" y="365095"/>
                <a:ext cx="2214578" cy="328294"/>
              </a:xfrm>
              <a:prstGeom prst="rect">
                <a:avLst/>
              </a:prstGeom>
              <a:noFill/>
            </p:spPr>
            <p:txBody>
              <a:bodyPr wrap="square" lIns="0" tIns="0" rIns="0" bIns="0" rtlCol="0">
                <a:spAutoFit/>
              </a:bodyPr>
              <a:lstStyle/>
              <a:p>
                <a:r>
                  <a:rPr lang="en-GB" sz="800" dirty="0" smtClean="0"/>
                  <a:t>Gold</a:t>
                </a:r>
              </a:p>
              <a:p>
                <a:r>
                  <a:rPr lang="en-GB" sz="800" dirty="0" smtClean="0"/>
                  <a:t>R217</a:t>
                </a:r>
                <a:r>
                  <a:rPr lang="en-GB" sz="800" baseline="0" dirty="0" smtClean="0"/>
                  <a:t>  G171  B22</a:t>
                </a:r>
                <a:endParaRPr lang="en-US" sz="600" dirty="0"/>
              </a:p>
            </p:txBody>
          </p:sp>
        </p:grpSp>
        <p:grpSp>
          <p:nvGrpSpPr>
            <p:cNvPr id="66" name="Group 16"/>
            <p:cNvGrpSpPr/>
            <p:nvPr userDrawn="1"/>
          </p:nvGrpSpPr>
          <p:grpSpPr>
            <a:xfrm>
              <a:off x="-2982575" y="1277829"/>
              <a:ext cx="2863476" cy="328294"/>
              <a:chOff x="-2928990" y="63509"/>
              <a:chExt cx="2643206" cy="328294"/>
            </a:xfrm>
          </p:grpSpPr>
          <p:sp>
            <p:nvSpPr>
              <p:cNvPr id="102" name="Rectangle 17"/>
              <p:cNvSpPr/>
              <p:nvPr userDrawn="1"/>
            </p:nvSpPr>
            <p:spPr>
              <a:xfrm>
                <a:off x="-2928990" y="63509"/>
                <a:ext cx="285752" cy="2857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8"/>
              <p:cNvSpPr txBox="1"/>
              <p:nvPr userDrawn="1"/>
            </p:nvSpPr>
            <p:spPr>
              <a:xfrm>
                <a:off x="-2500362" y="63509"/>
                <a:ext cx="2214578" cy="328294"/>
              </a:xfrm>
              <a:prstGeom prst="rect">
                <a:avLst/>
              </a:prstGeom>
              <a:noFill/>
            </p:spPr>
            <p:txBody>
              <a:bodyPr wrap="square" lIns="0" tIns="0" rIns="0" bIns="0" rtlCol="0">
                <a:spAutoFit/>
              </a:bodyPr>
              <a:lstStyle/>
              <a:p>
                <a:r>
                  <a:rPr lang="en-GB" sz="800" dirty="0" smtClean="0"/>
                  <a:t>Mid blue</a:t>
                </a:r>
              </a:p>
              <a:p>
                <a:r>
                  <a:rPr lang="en-GB" sz="800" dirty="0" smtClean="0"/>
                  <a:t>R64</a:t>
                </a:r>
                <a:r>
                  <a:rPr lang="en-GB" sz="800" baseline="0" dirty="0" smtClean="0"/>
                  <a:t>  G150  B184</a:t>
                </a:r>
                <a:endParaRPr lang="en-US" sz="800" dirty="0"/>
              </a:p>
            </p:txBody>
          </p:sp>
        </p:grpSp>
        <p:sp>
          <p:nvSpPr>
            <p:cNvPr id="67" name="TextBox 66"/>
            <p:cNvSpPr txBox="1"/>
            <p:nvPr userDrawn="1"/>
          </p:nvSpPr>
          <p:spPr>
            <a:xfrm>
              <a:off x="-2982571" y="2122984"/>
              <a:ext cx="2399127" cy="164148"/>
            </a:xfrm>
            <a:prstGeom prst="rect">
              <a:avLst/>
            </a:prstGeom>
            <a:noFill/>
          </p:spPr>
          <p:txBody>
            <a:bodyPr wrap="square" lIns="0" tIns="0" rIns="0" bIns="0" rtlCol="0">
              <a:spAutoFit/>
            </a:bodyPr>
            <a:lstStyle/>
            <a:p>
              <a:r>
                <a:rPr lang="en-GB" sz="800" b="1" dirty="0" smtClean="0">
                  <a:solidFill>
                    <a:schemeClr val="accent1"/>
                  </a:solidFill>
                </a:rPr>
                <a:t>Secondary colour palette</a:t>
              </a:r>
              <a:endParaRPr lang="en-US" sz="800" b="1" dirty="0">
                <a:solidFill>
                  <a:schemeClr val="accent1"/>
                </a:solidFill>
              </a:endParaRPr>
            </a:p>
          </p:txBody>
        </p:sp>
        <p:sp>
          <p:nvSpPr>
            <p:cNvPr id="68" name="TextBox 67"/>
            <p:cNvSpPr txBox="1"/>
            <p:nvPr userDrawn="1"/>
          </p:nvSpPr>
          <p:spPr>
            <a:xfrm>
              <a:off x="-2982571" y="260648"/>
              <a:ext cx="2399127" cy="164148"/>
            </a:xfrm>
            <a:prstGeom prst="rect">
              <a:avLst/>
            </a:prstGeom>
            <a:noFill/>
          </p:spPr>
          <p:txBody>
            <a:bodyPr wrap="square" lIns="0" tIns="0" rIns="0" bIns="0" rtlCol="0">
              <a:spAutoFit/>
            </a:bodyPr>
            <a:lstStyle/>
            <a:p>
              <a:pPr>
                <a:tabLst>
                  <a:tab pos="1814513" algn="l"/>
                </a:tabLst>
              </a:pPr>
              <a:r>
                <a:rPr lang="en-GB" sz="800" b="1" dirty="0" smtClean="0">
                  <a:solidFill>
                    <a:schemeClr val="accent1"/>
                  </a:solidFill>
                </a:rPr>
                <a:t>Primary colour palette</a:t>
              </a:r>
              <a:endParaRPr lang="en-US" sz="800" b="1" dirty="0">
                <a:solidFill>
                  <a:schemeClr val="accent1"/>
                </a:solidFill>
              </a:endParaRPr>
            </a:p>
          </p:txBody>
        </p:sp>
        <p:grpSp>
          <p:nvGrpSpPr>
            <p:cNvPr id="69" name="Group 24"/>
            <p:cNvGrpSpPr/>
            <p:nvPr userDrawn="1"/>
          </p:nvGrpSpPr>
          <p:grpSpPr>
            <a:xfrm>
              <a:off x="-2982575" y="1688965"/>
              <a:ext cx="2863476" cy="328294"/>
              <a:chOff x="-2928990" y="63509"/>
              <a:chExt cx="2643206" cy="328294"/>
            </a:xfrm>
          </p:grpSpPr>
          <p:sp>
            <p:nvSpPr>
              <p:cNvPr id="100" name="Rectangle 99"/>
              <p:cNvSpPr/>
              <p:nvPr userDrawn="1"/>
            </p:nvSpPr>
            <p:spPr>
              <a:xfrm>
                <a:off x="-2928990" y="63509"/>
                <a:ext cx="285752" cy="2857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TextBox 100"/>
              <p:cNvSpPr txBox="1"/>
              <p:nvPr userDrawn="1"/>
            </p:nvSpPr>
            <p:spPr>
              <a:xfrm>
                <a:off x="-2500362" y="63509"/>
                <a:ext cx="2214578" cy="328294"/>
              </a:xfrm>
              <a:prstGeom prst="rect">
                <a:avLst/>
              </a:prstGeom>
              <a:noFill/>
            </p:spPr>
            <p:txBody>
              <a:bodyPr wrap="square" lIns="0" tIns="0" rIns="0" bIns="0" rtlCol="0">
                <a:spAutoFit/>
              </a:bodyPr>
              <a:lstStyle/>
              <a:p>
                <a:r>
                  <a:rPr lang="en-GB" sz="800" dirty="0" smtClean="0"/>
                  <a:t>Light grey</a:t>
                </a:r>
              </a:p>
              <a:p>
                <a:r>
                  <a:rPr lang="en-GB" sz="800" dirty="0" smtClean="0"/>
                  <a:t>R220</a:t>
                </a:r>
                <a:r>
                  <a:rPr lang="en-GB" sz="800" baseline="0" dirty="0" smtClean="0"/>
                  <a:t>  G221  B217</a:t>
                </a:r>
                <a:endParaRPr lang="en-US" sz="800" dirty="0"/>
              </a:p>
            </p:txBody>
          </p:sp>
        </p:grpSp>
        <p:grpSp>
          <p:nvGrpSpPr>
            <p:cNvPr id="70" name="Group 27"/>
            <p:cNvGrpSpPr/>
            <p:nvPr userDrawn="1"/>
          </p:nvGrpSpPr>
          <p:grpSpPr>
            <a:xfrm>
              <a:off x="-2982575" y="2733370"/>
              <a:ext cx="2863476" cy="328294"/>
              <a:chOff x="-2928990" y="696778"/>
              <a:chExt cx="2643206" cy="328294"/>
            </a:xfrm>
          </p:grpSpPr>
          <p:sp>
            <p:nvSpPr>
              <p:cNvPr id="98" name="Rectangle 97"/>
              <p:cNvSpPr/>
              <p:nvPr userDrawn="1"/>
            </p:nvSpPr>
            <p:spPr>
              <a:xfrm>
                <a:off x="-2928990" y="696778"/>
                <a:ext cx="285752" cy="285752"/>
              </a:xfrm>
              <a:prstGeom prst="rect">
                <a:avLst/>
              </a:prstGeom>
              <a:solidFill>
                <a:srgbClr val="79A3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TextBox 98"/>
              <p:cNvSpPr txBox="1"/>
              <p:nvPr userDrawn="1"/>
            </p:nvSpPr>
            <p:spPr>
              <a:xfrm>
                <a:off x="-2500362" y="696778"/>
                <a:ext cx="2214578" cy="328294"/>
              </a:xfrm>
              <a:prstGeom prst="rect">
                <a:avLst/>
              </a:prstGeom>
              <a:noFill/>
            </p:spPr>
            <p:txBody>
              <a:bodyPr wrap="square" lIns="0" tIns="0" rIns="0" bIns="0" rtlCol="0">
                <a:spAutoFit/>
              </a:bodyPr>
              <a:lstStyle/>
              <a:p>
                <a:r>
                  <a:rPr lang="en-GB" sz="800" dirty="0" smtClean="0"/>
                  <a:t>Pea green</a:t>
                </a:r>
              </a:p>
              <a:p>
                <a:r>
                  <a:rPr lang="en-GB" sz="800" dirty="0" smtClean="0"/>
                  <a:t>R121</a:t>
                </a:r>
                <a:r>
                  <a:rPr lang="en-GB" sz="800" baseline="0" dirty="0" smtClean="0"/>
                  <a:t>  G163  B42</a:t>
                </a:r>
                <a:endParaRPr lang="en-US" sz="800" dirty="0"/>
              </a:p>
            </p:txBody>
          </p:sp>
        </p:grpSp>
        <p:grpSp>
          <p:nvGrpSpPr>
            <p:cNvPr id="71" name="Group 60"/>
            <p:cNvGrpSpPr/>
            <p:nvPr userDrawn="1"/>
          </p:nvGrpSpPr>
          <p:grpSpPr>
            <a:xfrm>
              <a:off x="-2982571" y="3144506"/>
              <a:ext cx="2863473" cy="328294"/>
              <a:chOff x="-2982571" y="3144506"/>
              <a:chExt cx="2863473" cy="328294"/>
            </a:xfrm>
          </p:grpSpPr>
          <p:sp>
            <p:nvSpPr>
              <p:cNvPr id="96" name="Rectangle 95"/>
              <p:cNvSpPr/>
              <p:nvPr userDrawn="1"/>
            </p:nvSpPr>
            <p:spPr>
              <a:xfrm>
                <a:off x="-2982571" y="3144506"/>
                <a:ext cx="309565" cy="285752"/>
              </a:xfrm>
              <a:prstGeom prst="rect">
                <a:avLst/>
              </a:prstGeom>
              <a:solidFill>
                <a:srgbClr val="008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TextBox 96"/>
              <p:cNvSpPr txBox="1"/>
              <p:nvPr userDrawn="1"/>
            </p:nvSpPr>
            <p:spPr>
              <a:xfrm>
                <a:off x="-2518224" y="3144506"/>
                <a:ext cx="2399126" cy="328294"/>
              </a:xfrm>
              <a:prstGeom prst="rect">
                <a:avLst/>
              </a:prstGeom>
              <a:noFill/>
            </p:spPr>
            <p:txBody>
              <a:bodyPr wrap="square" lIns="0" tIns="0" rIns="0" bIns="0" rtlCol="0">
                <a:spAutoFit/>
              </a:bodyPr>
              <a:lstStyle/>
              <a:p>
                <a:r>
                  <a:rPr lang="en-GB" sz="800" dirty="0" smtClean="0"/>
                  <a:t>Forest green</a:t>
                </a:r>
              </a:p>
              <a:p>
                <a:r>
                  <a:rPr lang="en-GB" sz="800" dirty="0" smtClean="0"/>
                  <a:t>R</a:t>
                </a:r>
                <a:r>
                  <a:rPr lang="en-GB" sz="800" baseline="0" dirty="0" smtClean="0"/>
                  <a:t>0 G132  B82</a:t>
                </a:r>
                <a:endParaRPr lang="en-US" sz="800" dirty="0"/>
              </a:p>
            </p:txBody>
          </p:sp>
        </p:grpSp>
        <p:grpSp>
          <p:nvGrpSpPr>
            <p:cNvPr id="72" name="Group 33"/>
            <p:cNvGrpSpPr/>
            <p:nvPr userDrawn="1"/>
          </p:nvGrpSpPr>
          <p:grpSpPr>
            <a:xfrm>
              <a:off x="-2982575" y="3555642"/>
              <a:ext cx="2863476" cy="328294"/>
              <a:chOff x="-2928990" y="696778"/>
              <a:chExt cx="2643206" cy="328294"/>
            </a:xfrm>
          </p:grpSpPr>
          <p:sp>
            <p:nvSpPr>
              <p:cNvPr id="94" name="Rectangle 93"/>
              <p:cNvSpPr/>
              <p:nvPr userDrawn="1"/>
            </p:nvSpPr>
            <p:spPr>
              <a:xfrm>
                <a:off x="-2928990" y="696778"/>
                <a:ext cx="285752" cy="285752"/>
              </a:xfrm>
              <a:prstGeom prst="rect">
                <a:avLst/>
              </a:prstGeom>
              <a:solidFill>
                <a:srgbClr val="11B3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TextBox 94"/>
              <p:cNvSpPr txBox="1"/>
              <p:nvPr userDrawn="1"/>
            </p:nvSpPr>
            <p:spPr>
              <a:xfrm>
                <a:off x="-2500362" y="696778"/>
                <a:ext cx="2214578" cy="328294"/>
              </a:xfrm>
              <a:prstGeom prst="rect">
                <a:avLst/>
              </a:prstGeom>
              <a:noFill/>
            </p:spPr>
            <p:txBody>
              <a:bodyPr wrap="square" lIns="0" tIns="0" rIns="0" bIns="0" rtlCol="0">
                <a:spAutoFit/>
              </a:bodyPr>
              <a:lstStyle/>
              <a:p>
                <a:r>
                  <a:rPr lang="en-GB" sz="800" dirty="0" smtClean="0"/>
                  <a:t>Bottle green</a:t>
                </a:r>
              </a:p>
              <a:p>
                <a:r>
                  <a:rPr lang="en-GB" sz="800" dirty="0" smtClean="0"/>
                  <a:t>R17</a:t>
                </a:r>
                <a:r>
                  <a:rPr lang="en-GB" sz="800" baseline="0" dirty="0" smtClean="0"/>
                  <a:t>  G179  B162</a:t>
                </a:r>
                <a:endParaRPr lang="en-US" sz="800" dirty="0"/>
              </a:p>
            </p:txBody>
          </p:sp>
        </p:grpSp>
        <p:grpSp>
          <p:nvGrpSpPr>
            <p:cNvPr id="73" name="Group 36"/>
            <p:cNvGrpSpPr/>
            <p:nvPr userDrawn="1"/>
          </p:nvGrpSpPr>
          <p:grpSpPr>
            <a:xfrm>
              <a:off x="-2982575" y="3966778"/>
              <a:ext cx="2863476" cy="328294"/>
              <a:chOff x="-2928990" y="696778"/>
              <a:chExt cx="2643206" cy="328294"/>
            </a:xfrm>
          </p:grpSpPr>
          <p:sp>
            <p:nvSpPr>
              <p:cNvPr id="92" name="Rectangle 91"/>
              <p:cNvSpPr/>
              <p:nvPr userDrawn="1"/>
            </p:nvSpPr>
            <p:spPr>
              <a:xfrm>
                <a:off x="-2928990" y="696778"/>
                <a:ext cx="285752" cy="285752"/>
              </a:xfrm>
              <a:prstGeom prst="rect">
                <a:avLst/>
              </a:prstGeom>
              <a:solidFill>
                <a:srgbClr val="009C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TextBox 92"/>
              <p:cNvSpPr txBox="1"/>
              <p:nvPr userDrawn="1"/>
            </p:nvSpPr>
            <p:spPr>
              <a:xfrm>
                <a:off x="-2500362" y="696778"/>
                <a:ext cx="2214578" cy="328294"/>
              </a:xfrm>
              <a:prstGeom prst="rect">
                <a:avLst/>
              </a:prstGeom>
              <a:noFill/>
            </p:spPr>
            <p:txBody>
              <a:bodyPr wrap="square" lIns="0" tIns="0" rIns="0" bIns="0" rtlCol="0">
                <a:spAutoFit/>
              </a:bodyPr>
              <a:lstStyle/>
              <a:p>
                <a:r>
                  <a:rPr lang="en-GB" sz="800" dirty="0" smtClean="0"/>
                  <a:t>Cyan</a:t>
                </a:r>
              </a:p>
              <a:p>
                <a:r>
                  <a:rPr lang="en-GB" sz="800" dirty="0" smtClean="0"/>
                  <a:t>R0</a:t>
                </a:r>
                <a:r>
                  <a:rPr lang="en-GB" sz="800" baseline="0" dirty="0" smtClean="0"/>
                  <a:t>  G156  B200</a:t>
                </a:r>
                <a:endParaRPr lang="en-US" sz="800" dirty="0"/>
              </a:p>
            </p:txBody>
          </p:sp>
        </p:grpSp>
        <p:grpSp>
          <p:nvGrpSpPr>
            <p:cNvPr id="74" name="Group 63"/>
            <p:cNvGrpSpPr/>
            <p:nvPr userDrawn="1"/>
          </p:nvGrpSpPr>
          <p:grpSpPr>
            <a:xfrm>
              <a:off x="-2982571" y="4377914"/>
              <a:ext cx="2863473" cy="328294"/>
              <a:chOff x="-2982571" y="4377914"/>
              <a:chExt cx="2863473" cy="328294"/>
            </a:xfrm>
          </p:grpSpPr>
          <p:sp>
            <p:nvSpPr>
              <p:cNvPr id="90" name="Rectangle 89"/>
              <p:cNvSpPr/>
              <p:nvPr userDrawn="1"/>
            </p:nvSpPr>
            <p:spPr>
              <a:xfrm>
                <a:off x="-2982571" y="4377914"/>
                <a:ext cx="309565" cy="285752"/>
              </a:xfrm>
              <a:prstGeom prst="rect">
                <a:avLst/>
              </a:prstGeom>
              <a:solidFill>
                <a:srgbClr val="7CB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TextBox 90"/>
              <p:cNvSpPr txBox="1"/>
              <p:nvPr userDrawn="1"/>
            </p:nvSpPr>
            <p:spPr>
              <a:xfrm>
                <a:off x="-2518224" y="4377914"/>
                <a:ext cx="2399126" cy="328294"/>
              </a:xfrm>
              <a:prstGeom prst="rect">
                <a:avLst/>
              </a:prstGeom>
              <a:noFill/>
            </p:spPr>
            <p:txBody>
              <a:bodyPr wrap="square" lIns="0" tIns="0" rIns="0" bIns="0" rtlCol="0">
                <a:spAutoFit/>
              </a:bodyPr>
              <a:lstStyle/>
              <a:p>
                <a:r>
                  <a:rPr lang="en-GB" sz="800" dirty="0" smtClean="0"/>
                  <a:t>Light blue</a:t>
                </a:r>
              </a:p>
              <a:p>
                <a:r>
                  <a:rPr lang="en-GB" sz="800" dirty="0" smtClean="0"/>
                  <a:t>R124</a:t>
                </a:r>
                <a:r>
                  <a:rPr lang="en-GB" sz="800" baseline="0" dirty="0" smtClean="0"/>
                  <a:t>  G179  B225</a:t>
                </a:r>
                <a:endParaRPr lang="en-US" sz="800" dirty="0"/>
              </a:p>
            </p:txBody>
          </p:sp>
        </p:grpSp>
        <p:grpSp>
          <p:nvGrpSpPr>
            <p:cNvPr id="75" name="Group 43"/>
            <p:cNvGrpSpPr/>
            <p:nvPr userDrawn="1"/>
          </p:nvGrpSpPr>
          <p:grpSpPr>
            <a:xfrm>
              <a:off x="-2982575" y="4789050"/>
              <a:ext cx="2863476" cy="328294"/>
              <a:chOff x="-2928990" y="696778"/>
              <a:chExt cx="2643206" cy="328294"/>
            </a:xfrm>
          </p:grpSpPr>
          <p:sp>
            <p:nvSpPr>
              <p:cNvPr id="88" name="Rectangle 87"/>
              <p:cNvSpPr/>
              <p:nvPr userDrawn="1"/>
            </p:nvSpPr>
            <p:spPr>
              <a:xfrm>
                <a:off x="-2928990" y="696778"/>
                <a:ext cx="285752" cy="285752"/>
              </a:xfrm>
              <a:prstGeom prst="rect">
                <a:avLst/>
              </a:prstGeom>
              <a:solidFill>
                <a:srgbClr val="8076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Box 88"/>
              <p:cNvSpPr txBox="1"/>
              <p:nvPr userDrawn="1"/>
            </p:nvSpPr>
            <p:spPr>
              <a:xfrm>
                <a:off x="-2500362" y="696778"/>
                <a:ext cx="2214578" cy="328294"/>
              </a:xfrm>
              <a:prstGeom prst="rect">
                <a:avLst/>
              </a:prstGeom>
              <a:noFill/>
            </p:spPr>
            <p:txBody>
              <a:bodyPr wrap="square" lIns="0" tIns="0" rIns="0" bIns="0" rtlCol="0">
                <a:spAutoFit/>
              </a:bodyPr>
              <a:lstStyle/>
              <a:p>
                <a:r>
                  <a:rPr lang="en-GB" sz="800" dirty="0" smtClean="0"/>
                  <a:t>Violet</a:t>
                </a:r>
              </a:p>
              <a:p>
                <a:r>
                  <a:rPr lang="en-GB" sz="800" dirty="0" smtClean="0"/>
                  <a:t>R128</a:t>
                </a:r>
                <a:r>
                  <a:rPr lang="en-GB" sz="800" baseline="0" dirty="0" smtClean="0"/>
                  <a:t>  G118  B207</a:t>
                </a:r>
                <a:endParaRPr lang="en-US" sz="800" dirty="0"/>
              </a:p>
            </p:txBody>
          </p:sp>
        </p:grpSp>
        <p:grpSp>
          <p:nvGrpSpPr>
            <p:cNvPr id="76" name="Group 46"/>
            <p:cNvGrpSpPr/>
            <p:nvPr userDrawn="1"/>
          </p:nvGrpSpPr>
          <p:grpSpPr>
            <a:xfrm>
              <a:off x="-2982575" y="5200186"/>
              <a:ext cx="2863476" cy="328294"/>
              <a:chOff x="-2928990" y="696778"/>
              <a:chExt cx="2643206" cy="328294"/>
            </a:xfrm>
          </p:grpSpPr>
          <p:sp>
            <p:nvSpPr>
              <p:cNvPr id="86" name="Rectangle 85"/>
              <p:cNvSpPr/>
              <p:nvPr userDrawn="1"/>
            </p:nvSpPr>
            <p:spPr>
              <a:xfrm>
                <a:off x="-2928990" y="696778"/>
                <a:ext cx="285752" cy="285752"/>
              </a:xfrm>
              <a:prstGeom prst="rect">
                <a:avLst/>
              </a:prstGeom>
              <a:solidFill>
                <a:srgbClr val="8F4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TextBox 86"/>
              <p:cNvSpPr txBox="1"/>
              <p:nvPr userDrawn="1"/>
            </p:nvSpPr>
            <p:spPr>
              <a:xfrm>
                <a:off x="-2500362" y="696778"/>
                <a:ext cx="2214578" cy="328294"/>
              </a:xfrm>
              <a:prstGeom prst="rect">
                <a:avLst/>
              </a:prstGeom>
              <a:noFill/>
            </p:spPr>
            <p:txBody>
              <a:bodyPr wrap="square" lIns="0" tIns="0" rIns="0" bIns="0" rtlCol="0">
                <a:spAutoFit/>
              </a:bodyPr>
              <a:lstStyle/>
              <a:p>
                <a:r>
                  <a:rPr lang="en-GB" sz="800" dirty="0" smtClean="0"/>
                  <a:t>Purple</a:t>
                </a:r>
              </a:p>
              <a:p>
                <a:r>
                  <a:rPr lang="en-GB" sz="800" dirty="0" smtClean="0"/>
                  <a:t>R143</a:t>
                </a:r>
                <a:r>
                  <a:rPr lang="en-GB" sz="800" baseline="0" dirty="0" smtClean="0"/>
                  <a:t>  G70  B147</a:t>
                </a:r>
                <a:endParaRPr lang="en-US" sz="800" dirty="0"/>
              </a:p>
            </p:txBody>
          </p:sp>
        </p:grpSp>
        <p:grpSp>
          <p:nvGrpSpPr>
            <p:cNvPr id="77" name="Group 49"/>
            <p:cNvGrpSpPr/>
            <p:nvPr userDrawn="1"/>
          </p:nvGrpSpPr>
          <p:grpSpPr>
            <a:xfrm>
              <a:off x="-2982575" y="5611322"/>
              <a:ext cx="2863476" cy="328294"/>
              <a:chOff x="-2928990" y="696778"/>
              <a:chExt cx="2643206" cy="328294"/>
            </a:xfrm>
          </p:grpSpPr>
          <p:sp>
            <p:nvSpPr>
              <p:cNvPr id="84" name="Rectangle 83"/>
              <p:cNvSpPr/>
              <p:nvPr userDrawn="1"/>
            </p:nvSpPr>
            <p:spPr>
              <a:xfrm>
                <a:off x="-2928990" y="696778"/>
                <a:ext cx="285752" cy="285752"/>
              </a:xfrm>
              <a:prstGeom prst="rect">
                <a:avLst/>
              </a:prstGeom>
              <a:solidFill>
                <a:srgbClr val="E9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TextBox 84"/>
              <p:cNvSpPr txBox="1"/>
              <p:nvPr userDrawn="1"/>
            </p:nvSpPr>
            <p:spPr>
              <a:xfrm>
                <a:off x="-2500362" y="696778"/>
                <a:ext cx="2214578" cy="328294"/>
              </a:xfrm>
              <a:prstGeom prst="rect">
                <a:avLst/>
              </a:prstGeom>
              <a:noFill/>
            </p:spPr>
            <p:txBody>
              <a:bodyPr wrap="square" lIns="0" tIns="0" rIns="0" bIns="0" rtlCol="0">
                <a:spAutoFit/>
              </a:bodyPr>
              <a:lstStyle/>
              <a:p>
                <a:r>
                  <a:rPr lang="en-GB" sz="800" dirty="0" smtClean="0"/>
                  <a:t>Fuscia</a:t>
                </a:r>
              </a:p>
              <a:p>
                <a:r>
                  <a:rPr lang="en-GB" sz="800" dirty="0" smtClean="0"/>
                  <a:t>R233</a:t>
                </a:r>
                <a:r>
                  <a:rPr lang="en-GB" sz="800" baseline="0" dirty="0" smtClean="0"/>
                  <a:t>  G69  B140</a:t>
                </a:r>
                <a:endParaRPr lang="en-US" sz="800" dirty="0"/>
              </a:p>
            </p:txBody>
          </p:sp>
        </p:grpSp>
        <p:grpSp>
          <p:nvGrpSpPr>
            <p:cNvPr id="78" name="Group 52"/>
            <p:cNvGrpSpPr/>
            <p:nvPr userDrawn="1"/>
          </p:nvGrpSpPr>
          <p:grpSpPr>
            <a:xfrm>
              <a:off x="-2982575" y="6022458"/>
              <a:ext cx="2863476" cy="328294"/>
              <a:chOff x="-2928990" y="696778"/>
              <a:chExt cx="2643206" cy="328294"/>
            </a:xfrm>
          </p:grpSpPr>
          <p:sp>
            <p:nvSpPr>
              <p:cNvPr id="82" name="Rectangle 81"/>
              <p:cNvSpPr/>
              <p:nvPr userDrawn="1"/>
            </p:nvSpPr>
            <p:spPr>
              <a:xfrm>
                <a:off x="-2928990" y="696778"/>
                <a:ext cx="285752" cy="285752"/>
              </a:xfrm>
              <a:prstGeom prst="rect">
                <a:avLst/>
              </a:prstGeom>
              <a:solidFill>
                <a:srgbClr val="C81E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TextBox 82"/>
              <p:cNvSpPr txBox="1"/>
              <p:nvPr userDrawn="1"/>
            </p:nvSpPr>
            <p:spPr>
              <a:xfrm>
                <a:off x="-2500362" y="696778"/>
                <a:ext cx="2214578" cy="328294"/>
              </a:xfrm>
              <a:prstGeom prst="rect">
                <a:avLst/>
              </a:prstGeom>
              <a:noFill/>
            </p:spPr>
            <p:txBody>
              <a:bodyPr wrap="square" lIns="0" tIns="0" rIns="0" bIns="0" rtlCol="0">
                <a:spAutoFit/>
              </a:bodyPr>
              <a:lstStyle/>
              <a:p>
                <a:r>
                  <a:rPr lang="en-GB" sz="800" dirty="0" smtClean="0"/>
                  <a:t>Red</a:t>
                </a:r>
              </a:p>
              <a:p>
                <a:r>
                  <a:rPr lang="en-GB" sz="800" dirty="0" smtClean="0"/>
                  <a:t>R200</a:t>
                </a:r>
                <a:r>
                  <a:rPr lang="en-GB" sz="800" baseline="0" dirty="0" smtClean="0"/>
                  <a:t>  G30  B69</a:t>
                </a:r>
                <a:endParaRPr lang="en-US" sz="800" dirty="0"/>
              </a:p>
            </p:txBody>
          </p:sp>
        </p:grpSp>
        <p:grpSp>
          <p:nvGrpSpPr>
            <p:cNvPr id="79" name="Group 55"/>
            <p:cNvGrpSpPr/>
            <p:nvPr userDrawn="1"/>
          </p:nvGrpSpPr>
          <p:grpSpPr>
            <a:xfrm>
              <a:off x="-2982575" y="6433591"/>
              <a:ext cx="2863476" cy="328294"/>
              <a:chOff x="-2928990" y="696778"/>
              <a:chExt cx="2643206" cy="328294"/>
            </a:xfrm>
          </p:grpSpPr>
          <p:sp>
            <p:nvSpPr>
              <p:cNvPr id="80" name="Rectangle 79"/>
              <p:cNvSpPr/>
              <p:nvPr userDrawn="1"/>
            </p:nvSpPr>
            <p:spPr>
              <a:xfrm>
                <a:off x="-2928990" y="696778"/>
                <a:ext cx="285752" cy="285752"/>
              </a:xfrm>
              <a:prstGeom prst="rect">
                <a:avLst/>
              </a:prstGeom>
              <a:solidFill>
                <a:srgbClr val="EE7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TextBox 80"/>
              <p:cNvSpPr txBox="1"/>
              <p:nvPr userDrawn="1"/>
            </p:nvSpPr>
            <p:spPr>
              <a:xfrm>
                <a:off x="-2500362" y="696778"/>
                <a:ext cx="2214578" cy="328294"/>
              </a:xfrm>
              <a:prstGeom prst="rect">
                <a:avLst/>
              </a:prstGeom>
              <a:noFill/>
            </p:spPr>
            <p:txBody>
              <a:bodyPr wrap="square" lIns="0" tIns="0" rIns="0" bIns="0" rtlCol="0">
                <a:spAutoFit/>
              </a:bodyPr>
              <a:lstStyle/>
              <a:p>
                <a:r>
                  <a:rPr lang="en-GB" sz="800" dirty="0" smtClean="0"/>
                  <a:t>Orange</a:t>
                </a:r>
              </a:p>
              <a:p>
                <a:r>
                  <a:rPr lang="en-GB" sz="800" dirty="0" smtClean="0"/>
                  <a:t>R238</a:t>
                </a:r>
                <a:r>
                  <a:rPr lang="en-GB" sz="800" baseline="0" dirty="0" smtClean="0"/>
                  <a:t>  G116  29</a:t>
                </a:r>
                <a:endParaRPr lang="en-US" sz="800" dirty="0"/>
              </a:p>
            </p:txBody>
          </p:sp>
        </p:grpSp>
      </p:grpSp>
    </p:spTree>
  </p:cSld>
  <p:clrMap bg1="lt1" tx1="dk1" bg2="lt2" tx2="dk2" accent1="accent1" accent2="accent2" accent3="accent3" accent4="accent4" accent5="accent5" accent6="accent6" hlink="hlink" folHlink="folHlink"/>
  <p:sldLayoutIdLst>
    <p:sldLayoutId id="2147483649" r:id="rId1"/>
    <p:sldLayoutId id="2147483670" r:id="rId2"/>
    <p:sldLayoutId id="2147483662" r:id="rId3"/>
    <p:sldLayoutId id="2147483661" r:id="rId4"/>
    <p:sldLayoutId id="2147483664" r:id="rId5"/>
    <p:sldLayoutId id="2147483666" r:id="rId6"/>
    <p:sldLayoutId id="2147483668" r:id="rId7"/>
    <p:sldLayoutId id="2147483669" r:id="rId8"/>
    <p:sldLayoutId id="2147483650" r:id="rId9"/>
    <p:sldLayoutId id="2147483652" r:id="rId10"/>
    <p:sldLayoutId id="2147483653" r:id="rId11"/>
    <p:sldLayoutId id="2147483654" r:id="rId12"/>
    <p:sldLayoutId id="2147483655" r:id="rId13"/>
    <p:sldLayoutId id="2147483660" r:id="rId14"/>
  </p:sldLayoutIdLst>
  <p:timing>
    <p:tnLst>
      <p:par>
        <p:cTn id="1" dur="indefinite" restart="never" nodeType="tmRoot"/>
      </p:par>
    </p:tnLst>
  </p:timing>
  <p:hf hdr="0" ftr="0"/>
  <p:txStyles>
    <p:titleStyle>
      <a:lvl1pPr algn="l" rtl="0" eaLnBrk="1" fontAlgn="base" hangingPunct="1">
        <a:spcBef>
          <a:spcPct val="0"/>
        </a:spcBef>
        <a:spcAft>
          <a:spcPct val="0"/>
        </a:spcAft>
        <a:defRPr sz="2400" b="1">
          <a:solidFill>
            <a:srgbClr val="D9AB16"/>
          </a:solidFill>
          <a:latin typeface="+mj-lt"/>
          <a:ea typeface="+mj-ea"/>
          <a:cs typeface="+mj-cs"/>
        </a:defRPr>
      </a:lvl1pPr>
      <a:lvl2pPr algn="l" rtl="0" eaLnBrk="1" fontAlgn="base" hangingPunct="1">
        <a:spcBef>
          <a:spcPct val="0"/>
        </a:spcBef>
        <a:spcAft>
          <a:spcPct val="0"/>
        </a:spcAft>
        <a:defRPr sz="2400">
          <a:solidFill>
            <a:srgbClr val="D9AB16"/>
          </a:solidFill>
          <a:latin typeface="Arial" charset="0"/>
          <a:cs typeface="Arial" charset="0"/>
        </a:defRPr>
      </a:lvl2pPr>
      <a:lvl3pPr algn="l" rtl="0" eaLnBrk="1" fontAlgn="base" hangingPunct="1">
        <a:spcBef>
          <a:spcPct val="0"/>
        </a:spcBef>
        <a:spcAft>
          <a:spcPct val="0"/>
        </a:spcAft>
        <a:defRPr sz="2400">
          <a:solidFill>
            <a:srgbClr val="D9AB16"/>
          </a:solidFill>
          <a:latin typeface="Arial" charset="0"/>
          <a:cs typeface="Arial" charset="0"/>
        </a:defRPr>
      </a:lvl3pPr>
      <a:lvl4pPr algn="l" rtl="0" eaLnBrk="1" fontAlgn="base" hangingPunct="1">
        <a:spcBef>
          <a:spcPct val="0"/>
        </a:spcBef>
        <a:spcAft>
          <a:spcPct val="0"/>
        </a:spcAft>
        <a:defRPr sz="2400">
          <a:solidFill>
            <a:srgbClr val="D9AB16"/>
          </a:solidFill>
          <a:latin typeface="Arial" charset="0"/>
          <a:cs typeface="Arial" charset="0"/>
        </a:defRPr>
      </a:lvl4pPr>
      <a:lvl5pPr algn="l" rtl="0" eaLnBrk="1" fontAlgn="base" hangingPunct="1">
        <a:spcBef>
          <a:spcPct val="0"/>
        </a:spcBef>
        <a:spcAft>
          <a:spcPct val="0"/>
        </a:spcAft>
        <a:defRPr sz="2400">
          <a:solidFill>
            <a:srgbClr val="D9AB16"/>
          </a:solidFill>
          <a:latin typeface="Arial" charset="0"/>
          <a:cs typeface="Arial" charset="0"/>
        </a:defRPr>
      </a:lvl5pPr>
      <a:lvl6pPr marL="342918" algn="l" rtl="0" eaLnBrk="1" fontAlgn="base" hangingPunct="1">
        <a:spcBef>
          <a:spcPct val="0"/>
        </a:spcBef>
        <a:spcAft>
          <a:spcPct val="0"/>
        </a:spcAft>
        <a:defRPr sz="2400">
          <a:solidFill>
            <a:srgbClr val="D9AB16"/>
          </a:solidFill>
          <a:latin typeface="Arial" charset="0"/>
          <a:cs typeface="Arial" charset="0"/>
        </a:defRPr>
      </a:lvl6pPr>
      <a:lvl7pPr marL="685835" algn="l" rtl="0" eaLnBrk="1" fontAlgn="base" hangingPunct="1">
        <a:spcBef>
          <a:spcPct val="0"/>
        </a:spcBef>
        <a:spcAft>
          <a:spcPct val="0"/>
        </a:spcAft>
        <a:defRPr sz="2400">
          <a:solidFill>
            <a:srgbClr val="D9AB16"/>
          </a:solidFill>
          <a:latin typeface="Arial" charset="0"/>
          <a:cs typeface="Arial" charset="0"/>
        </a:defRPr>
      </a:lvl7pPr>
      <a:lvl8pPr marL="1028751" algn="l" rtl="0" eaLnBrk="1" fontAlgn="base" hangingPunct="1">
        <a:spcBef>
          <a:spcPct val="0"/>
        </a:spcBef>
        <a:spcAft>
          <a:spcPct val="0"/>
        </a:spcAft>
        <a:defRPr sz="2400">
          <a:solidFill>
            <a:srgbClr val="D9AB16"/>
          </a:solidFill>
          <a:latin typeface="Arial" charset="0"/>
          <a:cs typeface="Arial" charset="0"/>
        </a:defRPr>
      </a:lvl8pPr>
      <a:lvl9pPr marL="1371669" algn="l" rtl="0" eaLnBrk="1" fontAlgn="base" hangingPunct="1">
        <a:spcBef>
          <a:spcPct val="0"/>
        </a:spcBef>
        <a:spcAft>
          <a:spcPct val="0"/>
        </a:spcAft>
        <a:defRPr sz="2400">
          <a:solidFill>
            <a:srgbClr val="D9AB16"/>
          </a:solidFill>
          <a:latin typeface="Arial" charset="0"/>
          <a:cs typeface="Arial" charset="0"/>
        </a:defRPr>
      </a:lvl9pPr>
    </p:titleStyle>
    <p:bodyStyle>
      <a:lvl1pPr marL="202417" indent="-202417" algn="l" rtl="0" eaLnBrk="1" fontAlgn="base" hangingPunct="1">
        <a:spcBef>
          <a:spcPct val="50000"/>
        </a:spcBef>
        <a:spcAft>
          <a:spcPct val="0"/>
        </a:spcAft>
        <a:buClr>
          <a:srgbClr val="D9AB16"/>
        </a:buClr>
        <a:buChar char="•"/>
        <a:defRPr sz="1800">
          <a:solidFill>
            <a:srgbClr val="3F4548"/>
          </a:solidFill>
          <a:latin typeface="+mn-lt"/>
          <a:ea typeface="+mn-ea"/>
          <a:cs typeface="+mn-cs"/>
        </a:defRPr>
      </a:lvl1pPr>
      <a:lvl2pPr marL="538190" indent="-201226" algn="l" rtl="0" eaLnBrk="1" fontAlgn="base" hangingPunct="1">
        <a:spcBef>
          <a:spcPct val="50000"/>
        </a:spcBef>
        <a:spcAft>
          <a:spcPct val="0"/>
        </a:spcAft>
        <a:buClr>
          <a:srgbClr val="D9AB16"/>
        </a:buClr>
        <a:buChar char="–"/>
        <a:defRPr sz="1500">
          <a:solidFill>
            <a:srgbClr val="3F4548"/>
          </a:solidFill>
          <a:latin typeface="+mn-lt"/>
          <a:cs typeface="+mn-cs"/>
        </a:defRPr>
      </a:lvl2pPr>
      <a:lvl3pPr marL="803713" indent="-130975" algn="l" rtl="0" eaLnBrk="1" fontAlgn="base" hangingPunct="1">
        <a:spcBef>
          <a:spcPct val="50000"/>
        </a:spcBef>
        <a:spcAft>
          <a:spcPct val="0"/>
        </a:spcAft>
        <a:buClr>
          <a:srgbClr val="D9AB16"/>
        </a:buClr>
        <a:buChar char="•"/>
        <a:defRPr>
          <a:solidFill>
            <a:srgbClr val="3F4548"/>
          </a:solidFill>
          <a:latin typeface="+mn-lt"/>
          <a:cs typeface="+mn-cs"/>
        </a:defRPr>
      </a:lvl3pPr>
      <a:lvl4pPr marL="1075189" indent="-136930" algn="l" rtl="0" eaLnBrk="1" fontAlgn="base" hangingPunct="1">
        <a:spcBef>
          <a:spcPct val="50000"/>
        </a:spcBef>
        <a:spcAft>
          <a:spcPct val="0"/>
        </a:spcAft>
        <a:buClr>
          <a:srgbClr val="D9AB16"/>
        </a:buClr>
        <a:buChar char="–"/>
        <a:defRPr sz="1200">
          <a:solidFill>
            <a:srgbClr val="3F4548"/>
          </a:solidFill>
          <a:latin typeface="+mn-lt"/>
          <a:cs typeface="+mn-cs"/>
        </a:defRPr>
      </a:lvl4pPr>
      <a:lvl5pPr marL="1344283" indent="-132167" algn="l" rtl="0" eaLnBrk="1" fontAlgn="base" hangingPunct="1">
        <a:spcBef>
          <a:spcPct val="50000"/>
        </a:spcBef>
        <a:spcAft>
          <a:spcPct val="0"/>
        </a:spcAft>
        <a:buClr>
          <a:srgbClr val="D9AB16"/>
        </a:buClr>
        <a:buFont typeface="Arial" pitchFamily="34" charset="0"/>
        <a:buChar char="•"/>
        <a:defRPr sz="1100">
          <a:solidFill>
            <a:srgbClr val="3F4548"/>
          </a:solidFill>
          <a:latin typeface="+mn-lt"/>
          <a:cs typeface="+mn-cs"/>
        </a:defRPr>
      </a:lvl5pPr>
      <a:lvl6pPr marL="1687200" indent="-132167" algn="l" rtl="0" eaLnBrk="1" fontAlgn="base" hangingPunct="1">
        <a:spcBef>
          <a:spcPct val="50000"/>
        </a:spcBef>
        <a:spcAft>
          <a:spcPct val="0"/>
        </a:spcAft>
        <a:buClr>
          <a:srgbClr val="D9AB16"/>
        </a:buClr>
        <a:buChar char="»"/>
        <a:defRPr sz="1100">
          <a:solidFill>
            <a:srgbClr val="0D2E64"/>
          </a:solidFill>
          <a:latin typeface="+mn-lt"/>
          <a:cs typeface="+mn-cs"/>
        </a:defRPr>
      </a:lvl6pPr>
      <a:lvl7pPr marL="2030117" indent="-132167" algn="l" rtl="0" eaLnBrk="1" fontAlgn="base" hangingPunct="1">
        <a:spcBef>
          <a:spcPct val="50000"/>
        </a:spcBef>
        <a:spcAft>
          <a:spcPct val="0"/>
        </a:spcAft>
        <a:buClr>
          <a:srgbClr val="D9AB16"/>
        </a:buClr>
        <a:buChar char="»"/>
        <a:defRPr sz="1100">
          <a:solidFill>
            <a:srgbClr val="0D2E64"/>
          </a:solidFill>
          <a:latin typeface="+mn-lt"/>
          <a:cs typeface="+mn-cs"/>
        </a:defRPr>
      </a:lvl7pPr>
      <a:lvl8pPr marL="2373035" indent="-132167" algn="l" rtl="0" eaLnBrk="1" fontAlgn="base" hangingPunct="1">
        <a:spcBef>
          <a:spcPct val="50000"/>
        </a:spcBef>
        <a:spcAft>
          <a:spcPct val="0"/>
        </a:spcAft>
        <a:buClr>
          <a:srgbClr val="D9AB16"/>
        </a:buClr>
        <a:buChar char="»"/>
        <a:defRPr sz="1100">
          <a:solidFill>
            <a:srgbClr val="0D2E64"/>
          </a:solidFill>
          <a:latin typeface="+mn-lt"/>
          <a:cs typeface="+mn-cs"/>
        </a:defRPr>
      </a:lvl8pPr>
      <a:lvl9pPr marL="2715952" indent="-132167" algn="l" rtl="0" eaLnBrk="1" fontAlgn="base" hangingPunct="1">
        <a:spcBef>
          <a:spcPct val="50000"/>
        </a:spcBef>
        <a:spcAft>
          <a:spcPct val="0"/>
        </a:spcAft>
        <a:buClr>
          <a:srgbClr val="D9AB16"/>
        </a:buClr>
        <a:buChar char="»"/>
        <a:defRPr sz="1100">
          <a:solidFill>
            <a:srgbClr val="0D2E64"/>
          </a:solidFill>
          <a:latin typeface="+mn-lt"/>
          <a:cs typeface="+mn-cs"/>
        </a:defRPr>
      </a:lvl9pPr>
    </p:bodyStyle>
    <p:otherStyle>
      <a:defPPr>
        <a:defRPr lang="en-US"/>
      </a:defPPr>
      <a:lvl1pPr marL="0" algn="l" defTabSz="685835" rtl="0" eaLnBrk="1" latinLnBrk="0" hangingPunct="1">
        <a:defRPr sz="1400" kern="1200">
          <a:solidFill>
            <a:schemeClr val="tx1"/>
          </a:solidFill>
          <a:latin typeface="+mn-lt"/>
          <a:ea typeface="+mn-ea"/>
          <a:cs typeface="+mn-cs"/>
        </a:defRPr>
      </a:lvl1pPr>
      <a:lvl2pPr marL="342918" algn="l" defTabSz="685835" rtl="0" eaLnBrk="1" latinLnBrk="0" hangingPunct="1">
        <a:defRPr sz="1400" kern="1200">
          <a:solidFill>
            <a:schemeClr val="tx1"/>
          </a:solidFill>
          <a:latin typeface="+mn-lt"/>
          <a:ea typeface="+mn-ea"/>
          <a:cs typeface="+mn-cs"/>
        </a:defRPr>
      </a:lvl2pPr>
      <a:lvl3pPr marL="685835" algn="l" defTabSz="685835" rtl="0" eaLnBrk="1" latinLnBrk="0" hangingPunct="1">
        <a:defRPr sz="1400" kern="1200">
          <a:solidFill>
            <a:schemeClr val="tx1"/>
          </a:solidFill>
          <a:latin typeface="+mn-lt"/>
          <a:ea typeface="+mn-ea"/>
          <a:cs typeface="+mn-cs"/>
        </a:defRPr>
      </a:lvl3pPr>
      <a:lvl4pPr marL="1028751" algn="l" defTabSz="685835" rtl="0" eaLnBrk="1" latinLnBrk="0" hangingPunct="1">
        <a:defRPr sz="1400" kern="1200">
          <a:solidFill>
            <a:schemeClr val="tx1"/>
          </a:solidFill>
          <a:latin typeface="+mn-lt"/>
          <a:ea typeface="+mn-ea"/>
          <a:cs typeface="+mn-cs"/>
        </a:defRPr>
      </a:lvl4pPr>
      <a:lvl5pPr marL="1371669" algn="l" defTabSz="685835" rtl="0" eaLnBrk="1" latinLnBrk="0" hangingPunct="1">
        <a:defRPr sz="1400" kern="1200">
          <a:solidFill>
            <a:schemeClr val="tx1"/>
          </a:solidFill>
          <a:latin typeface="+mn-lt"/>
          <a:ea typeface="+mn-ea"/>
          <a:cs typeface="+mn-cs"/>
        </a:defRPr>
      </a:lvl5pPr>
      <a:lvl6pPr marL="1714586" algn="l" defTabSz="685835" rtl="0" eaLnBrk="1" latinLnBrk="0" hangingPunct="1">
        <a:defRPr sz="1400" kern="1200">
          <a:solidFill>
            <a:schemeClr val="tx1"/>
          </a:solidFill>
          <a:latin typeface="+mn-lt"/>
          <a:ea typeface="+mn-ea"/>
          <a:cs typeface="+mn-cs"/>
        </a:defRPr>
      </a:lvl6pPr>
      <a:lvl7pPr marL="2057503" algn="l" defTabSz="685835" rtl="0" eaLnBrk="1" latinLnBrk="0" hangingPunct="1">
        <a:defRPr sz="1400" kern="1200">
          <a:solidFill>
            <a:schemeClr val="tx1"/>
          </a:solidFill>
          <a:latin typeface="+mn-lt"/>
          <a:ea typeface="+mn-ea"/>
          <a:cs typeface="+mn-cs"/>
        </a:defRPr>
      </a:lvl7pPr>
      <a:lvl8pPr marL="2400420" algn="l" defTabSz="685835" rtl="0" eaLnBrk="1" latinLnBrk="0" hangingPunct="1">
        <a:defRPr sz="1400" kern="1200">
          <a:solidFill>
            <a:schemeClr val="tx1"/>
          </a:solidFill>
          <a:latin typeface="+mn-lt"/>
          <a:ea typeface="+mn-ea"/>
          <a:cs typeface="+mn-cs"/>
        </a:defRPr>
      </a:lvl8pPr>
      <a:lvl9pPr marL="2743337" algn="l" defTabSz="68583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chart" Target="../charts/chart7.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hyperlink" Target="mailto:robert.j.walton@pwc.com" TargetMode="External"/><Relationship Id="rId2" Type="http://schemas.openxmlformats.org/officeDocument/2006/relationships/hyperlink" Target="mailto:james.a.isherwood@pwc.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GB" dirty="0"/>
              <a:t>Practical challenges of implementing the IFRS 17 Risk Adjustment</a:t>
            </a:r>
          </a:p>
        </p:txBody>
      </p:sp>
      <p:sp>
        <p:nvSpPr>
          <p:cNvPr id="2051" name="Rectangle 3"/>
          <p:cNvSpPr>
            <a:spLocks noGrp="1" noChangeArrowheads="1"/>
          </p:cNvSpPr>
          <p:nvPr>
            <p:ph type="subTitle" idx="1"/>
          </p:nvPr>
        </p:nvSpPr>
        <p:spPr>
          <a:xfrm>
            <a:off x="395292" y="2607270"/>
            <a:ext cx="5756772" cy="972592"/>
          </a:xfrm>
        </p:spPr>
        <p:txBody>
          <a:bodyPr/>
          <a:lstStyle/>
          <a:p>
            <a:r>
              <a:rPr lang="en-GB" dirty="0" smtClean="0"/>
              <a:t>Jignesh Mistry - PwC</a:t>
            </a:r>
          </a:p>
          <a:p>
            <a:r>
              <a:rPr lang="en-GB" dirty="0"/>
              <a:t>Rob </a:t>
            </a:r>
            <a:r>
              <a:rPr lang="en-GB" dirty="0" smtClean="0"/>
              <a:t>Walton - PwC</a:t>
            </a:r>
            <a:endParaRPr lang="en-GB" dirty="0"/>
          </a:p>
          <a:p>
            <a:endParaRPr lang="en-GB" dirty="0"/>
          </a:p>
        </p:txBody>
      </p:sp>
      <p:sp>
        <p:nvSpPr>
          <p:cNvPr id="4" name="Rectangle 4"/>
          <p:cNvSpPr>
            <a:spLocks noGrp="1" noChangeArrowheads="1"/>
          </p:cNvSpPr>
          <p:nvPr>
            <p:ph type="dt" sz="half" idx="2"/>
          </p:nvPr>
        </p:nvSpPr>
        <p:spPr/>
        <p:txBody>
          <a:bodyPr/>
          <a:lstStyle/>
          <a:p>
            <a:fld id="{9DA59ED8-641C-40B6-87DC-E4141FC301CE}" type="datetime4">
              <a:rPr lang="en-GB" smtClean="0"/>
              <a:t>30 January 2020</a:t>
            </a:fld>
            <a:endParaRPr lang="en-GB" dirty="0"/>
          </a:p>
        </p:txBody>
      </p:sp>
      <p:pic>
        <p:nvPicPr>
          <p:cNvPr id="2" name="Picture 1"/>
          <p:cNvPicPr>
            <a:picLocks noChangeAspect="1"/>
          </p:cNvPicPr>
          <p:nvPr/>
        </p:nvPicPr>
        <p:blipFill>
          <a:blip r:embed="rId2"/>
          <a:stretch>
            <a:fillRect/>
          </a:stretch>
        </p:blipFill>
        <p:spPr>
          <a:xfrm>
            <a:off x="395292" y="3755653"/>
            <a:ext cx="2305050" cy="8763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sz="3000" dirty="0"/>
              <a:t>Disclaimer</a:t>
            </a:r>
            <a:endParaRPr lang="en-GB" sz="3000" dirty="0"/>
          </a:p>
        </p:txBody>
      </p:sp>
      <p:sp>
        <p:nvSpPr>
          <p:cNvPr id="3" name="Content Placeholder 2"/>
          <p:cNvSpPr>
            <a:spLocks noGrp="1"/>
          </p:cNvSpPr>
          <p:nvPr>
            <p:ph idx="1"/>
          </p:nvPr>
        </p:nvSpPr>
        <p:spPr/>
        <p:txBody>
          <a:bodyPr>
            <a:normAutofit/>
          </a:bodyPr>
          <a:lstStyle/>
          <a:p>
            <a:pPr marL="0" indent="0" algn="ctr">
              <a:lnSpc>
                <a:spcPct val="150000"/>
              </a:lnSpc>
              <a:buNone/>
            </a:pPr>
            <a:r>
              <a:rPr lang="en-IE" dirty="0"/>
              <a:t>The views expressed in this presentation are those of the speaker(s), </a:t>
            </a:r>
          </a:p>
          <a:p>
            <a:pPr marL="0" indent="0" algn="ctr">
              <a:lnSpc>
                <a:spcPct val="150000"/>
              </a:lnSpc>
              <a:buNone/>
            </a:pPr>
            <a:r>
              <a:rPr lang="en-IE" dirty="0"/>
              <a:t>Jignesh Mistry and Rob Walton,</a:t>
            </a:r>
            <a:endParaRPr lang="en-IE" dirty="0"/>
          </a:p>
          <a:p>
            <a:pPr marL="0" indent="0" algn="ctr">
              <a:lnSpc>
                <a:spcPct val="150000"/>
              </a:lnSpc>
              <a:buNone/>
            </a:pPr>
            <a:r>
              <a:rPr lang="en-IE" dirty="0"/>
              <a:t>and not necessarily of the </a:t>
            </a:r>
          </a:p>
          <a:p>
            <a:pPr marL="0" indent="0" algn="ctr">
              <a:lnSpc>
                <a:spcPct val="150000"/>
              </a:lnSpc>
              <a:buNone/>
            </a:pPr>
            <a:r>
              <a:rPr lang="en-IE" dirty="0"/>
              <a:t>Staple Inn Actuarial Society </a:t>
            </a:r>
            <a:r>
              <a:rPr lang="en-IE" dirty="0"/>
              <a:t>or PwC</a:t>
            </a:r>
            <a:endParaRPr lang="en-GB" dirty="0"/>
          </a:p>
        </p:txBody>
      </p:sp>
    </p:spTree>
    <p:extLst>
      <p:ext uri="{BB962C8B-B14F-4D97-AF65-F5344CB8AC3E}">
        <p14:creationId xmlns:p14="http://schemas.microsoft.com/office/powerpoint/2010/main" val="42578424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GB" dirty="0"/>
          </a:p>
        </p:txBody>
      </p:sp>
      <p:sp>
        <p:nvSpPr>
          <p:cNvPr id="3" name="Content Placeholder 2"/>
          <p:cNvSpPr>
            <a:spLocks noGrp="1"/>
          </p:cNvSpPr>
          <p:nvPr>
            <p:ph idx="1"/>
          </p:nvPr>
        </p:nvSpPr>
        <p:spPr/>
        <p:txBody>
          <a:bodyPr/>
          <a:lstStyle/>
          <a:p>
            <a:pPr marL="342900" indent="-342900">
              <a:buFont typeface="+mj-lt"/>
              <a:buAutoNum type="arabicPeriod"/>
            </a:pPr>
            <a:r>
              <a:rPr lang="en-GB" dirty="0" smtClean="0"/>
              <a:t>Introduction</a:t>
            </a:r>
          </a:p>
          <a:p>
            <a:pPr marL="342900" indent="-342900">
              <a:buFont typeface="+mj-lt"/>
              <a:buAutoNum type="arabicPeriod"/>
            </a:pPr>
            <a:r>
              <a:rPr lang="en-GB" dirty="0" smtClean="0"/>
              <a:t>Results from PwC’s industry survey:</a:t>
            </a:r>
          </a:p>
          <a:p>
            <a:pPr lvl="1"/>
            <a:r>
              <a:rPr lang="en-GB" dirty="0"/>
              <a:t>Areas where there is broad agreement across the </a:t>
            </a:r>
            <a:r>
              <a:rPr lang="en-GB" dirty="0" smtClean="0"/>
              <a:t>industry</a:t>
            </a:r>
          </a:p>
          <a:p>
            <a:pPr lvl="1"/>
            <a:r>
              <a:rPr lang="en-GB" dirty="0"/>
              <a:t>Areas where there are varied proposals across the </a:t>
            </a:r>
            <a:r>
              <a:rPr lang="en-GB" dirty="0" smtClean="0"/>
              <a:t>industry</a:t>
            </a:r>
          </a:p>
          <a:p>
            <a:pPr lvl="1"/>
            <a:r>
              <a:rPr lang="en-GB" dirty="0" smtClean="0"/>
              <a:t>Areas </a:t>
            </a:r>
            <a:r>
              <a:rPr lang="en-GB" dirty="0"/>
              <a:t>where the industry is </a:t>
            </a:r>
            <a:r>
              <a:rPr lang="en-GB" dirty="0" smtClean="0"/>
              <a:t>undecided</a:t>
            </a:r>
          </a:p>
          <a:p>
            <a:pPr marL="342900" indent="-342900">
              <a:buFont typeface="+mj-lt"/>
              <a:buAutoNum type="arabicPeriod"/>
            </a:pPr>
            <a:r>
              <a:rPr lang="en-GB" dirty="0" smtClean="0"/>
              <a:t>Practical implementation challenges</a:t>
            </a:r>
          </a:p>
          <a:p>
            <a:pPr marL="342900" indent="-342900">
              <a:buFont typeface="+mj-lt"/>
              <a:buAutoNum type="arabicPeriod"/>
            </a:pPr>
            <a:r>
              <a:rPr lang="en-GB" dirty="0" smtClean="0"/>
              <a:t>Conclusion</a:t>
            </a:r>
          </a:p>
          <a:p>
            <a:pPr marL="342900" indent="-342900">
              <a:buFont typeface="+mj-lt"/>
              <a:buAutoNum type="arabicPeriod"/>
            </a:pPr>
            <a:r>
              <a:rPr lang="en-GB" dirty="0" smtClean="0"/>
              <a:t>Q&amp;A </a:t>
            </a:r>
            <a:endParaRPr lang="en-GB" dirty="0"/>
          </a:p>
        </p:txBody>
      </p:sp>
      <p:sp>
        <p:nvSpPr>
          <p:cNvPr id="4" name="Date Placeholder 3"/>
          <p:cNvSpPr>
            <a:spLocks noGrp="1"/>
          </p:cNvSpPr>
          <p:nvPr>
            <p:ph type="dt" sz="half" idx="10"/>
          </p:nvPr>
        </p:nvSpPr>
        <p:spPr/>
        <p:txBody>
          <a:bodyPr/>
          <a:lstStyle/>
          <a:p>
            <a:fld id="{5AAA6657-27B4-42AA-A5DF-650B8BE6FECB}" type="datetime4">
              <a:rPr lang="en-GB" smtClean="0"/>
              <a:t>30 January 2020</a:t>
            </a:fld>
            <a:endParaRPr lang="en-GB" dirty="0"/>
          </a:p>
        </p:txBody>
      </p:sp>
      <p:sp>
        <p:nvSpPr>
          <p:cNvPr id="5" name="Slide Number Placeholder 4"/>
          <p:cNvSpPr>
            <a:spLocks noGrp="1"/>
          </p:cNvSpPr>
          <p:nvPr>
            <p:ph type="sldNum" sz="quarter" idx="12"/>
          </p:nvPr>
        </p:nvSpPr>
        <p:spPr/>
        <p:txBody>
          <a:bodyPr/>
          <a:lstStyle/>
          <a:p>
            <a:fld id="{FE8DA6AF-1811-4E27-A96F-54109F1D0275}" type="slidenum">
              <a:rPr lang="en-GB" smtClean="0"/>
              <a:pPr/>
              <a:t>3</a:t>
            </a:fld>
            <a:endParaRPr lang="en-GB" dirty="0"/>
          </a:p>
        </p:txBody>
      </p:sp>
    </p:spTree>
    <p:extLst>
      <p:ext uri="{BB962C8B-B14F-4D97-AF65-F5344CB8AC3E}">
        <p14:creationId xmlns:p14="http://schemas.microsoft.com/office/powerpoint/2010/main" val="799343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smtClean="0"/>
              <a:t>Introduction</a:t>
            </a:r>
            <a:endParaRPr lang="en-GB" dirty="0"/>
          </a:p>
        </p:txBody>
      </p:sp>
      <p:sp>
        <p:nvSpPr>
          <p:cNvPr id="4" name="Date Placeholder 3"/>
          <p:cNvSpPr>
            <a:spLocks noGrp="1"/>
          </p:cNvSpPr>
          <p:nvPr>
            <p:ph type="dt" sz="half" idx="2"/>
          </p:nvPr>
        </p:nvSpPr>
        <p:spPr/>
        <p:txBody>
          <a:bodyPr/>
          <a:lstStyle/>
          <a:p>
            <a:fld id="{BA248DCA-93AC-4997-962F-EB5260FE784B}" type="datetime4">
              <a:rPr lang="en-GB" smtClean="0"/>
              <a:t>30 January 2020</a:t>
            </a:fld>
            <a:endParaRPr lang="en-GB" dirty="0"/>
          </a:p>
        </p:txBody>
      </p:sp>
    </p:spTree>
    <p:extLst>
      <p:ext uri="{BB962C8B-B14F-4D97-AF65-F5344CB8AC3E}">
        <p14:creationId xmlns:p14="http://schemas.microsoft.com/office/powerpoint/2010/main" val="1527229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IFRS 17 PwC Risk Adjustment Survey</a:t>
            </a:r>
            <a:endParaRPr lang="en-GB" dirty="0"/>
          </a:p>
        </p:txBody>
      </p:sp>
      <p:sp>
        <p:nvSpPr>
          <p:cNvPr id="3" name="Content Placeholder 2"/>
          <p:cNvSpPr>
            <a:spLocks noGrp="1"/>
          </p:cNvSpPr>
          <p:nvPr>
            <p:ph idx="1"/>
          </p:nvPr>
        </p:nvSpPr>
        <p:spPr/>
        <p:txBody>
          <a:bodyPr/>
          <a:lstStyle/>
          <a:p>
            <a:pPr marL="0" indent="0">
              <a:buNone/>
            </a:pPr>
            <a:r>
              <a:rPr lang="en-GB" sz="1400" b="1" dirty="0" smtClean="0"/>
              <a:t>Our Process:</a:t>
            </a:r>
          </a:p>
          <a:p>
            <a:r>
              <a:rPr lang="en-GB" sz="1400" dirty="0" smtClean="0"/>
              <a:t>PwC conducted a survey in September 2019 on the approaches being proposed for the IFRS 17 Risk Adjustment for non-financial risk</a:t>
            </a:r>
            <a:r>
              <a:rPr lang="en-GB" sz="1400" dirty="0" smtClean="0">
                <a:solidFill>
                  <a:srgbClr val="FF0000"/>
                </a:solidFill>
              </a:rPr>
              <a:t> </a:t>
            </a:r>
            <a:r>
              <a:rPr lang="en-GB" sz="1400" dirty="0"/>
              <a:t>(“RA”).</a:t>
            </a:r>
          </a:p>
          <a:p>
            <a:r>
              <a:rPr lang="en-GB" sz="1400" dirty="0" smtClean="0"/>
              <a:t>Thirteen large UK life insurers participated in the survey.</a:t>
            </a:r>
          </a:p>
          <a:p>
            <a:r>
              <a:rPr lang="en-GB" sz="1400" dirty="0" smtClean="0"/>
              <a:t>PwC hosted a roundtable discussion with the respondents to discuss the survey results and the implementation challenges.</a:t>
            </a:r>
          </a:p>
          <a:p>
            <a:r>
              <a:rPr lang="en-GB" sz="1400" dirty="0" smtClean="0"/>
              <a:t>We have supplemented these findings with our hands-on experience of supporting UK life insurers with the IFRS 17 RA.</a:t>
            </a:r>
          </a:p>
        </p:txBody>
      </p:sp>
      <p:sp>
        <p:nvSpPr>
          <p:cNvPr id="4" name="Date Placeholder 3"/>
          <p:cNvSpPr>
            <a:spLocks noGrp="1"/>
          </p:cNvSpPr>
          <p:nvPr>
            <p:ph type="dt" sz="half" idx="10"/>
          </p:nvPr>
        </p:nvSpPr>
        <p:spPr/>
        <p:txBody>
          <a:bodyPr/>
          <a:lstStyle/>
          <a:p>
            <a:fld id="{91E19D63-3F4B-4748-B278-0B272570A932}" type="datetime4">
              <a:rPr lang="en-GB" smtClean="0"/>
              <a:t>30 January 2020</a:t>
            </a:fld>
            <a:endParaRPr lang="en-GB" dirty="0"/>
          </a:p>
        </p:txBody>
      </p:sp>
      <p:sp>
        <p:nvSpPr>
          <p:cNvPr id="5" name="Slide Number Placeholder 4"/>
          <p:cNvSpPr>
            <a:spLocks noGrp="1"/>
          </p:cNvSpPr>
          <p:nvPr>
            <p:ph type="sldNum" sz="quarter" idx="12"/>
          </p:nvPr>
        </p:nvSpPr>
        <p:spPr/>
        <p:txBody>
          <a:bodyPr/>
          <a:lstStyle/>
          <a:p>
            <a:fld id="{FE8DA6AF-1811-4E27-A96F-54109F1D0275}" type="slidenum">
              <a:rPr lang="en-GB" smtClean="0"/>
              <a:pPr/>
              <a:t>5</a:t>
            </a:fld>
            <a:endParaRPr lang="en-GB" dirty="0"/>
          </a:p>
        </p:txBody>
      </p:sp>
    </p:spTree>
    <p:extLst>
      <p:ext uri="{BB962C8B-B14F-4D97-AF65-F5344CB8AC3E}">
        <p14:creationId xmlns:p14="http://schemas.microsoft.com/office/powerpoint/2010/main" val="33492739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95288" y="1600207"/>
            <a:ext cx="7129463" cy="1835639"/>
          </a:xfrm>
        </p:spPr>
        <p:txBody>
          <a:bodyPr/>
          <a:lstStyle/>
          <a:p>
            <a:r>
              <a:rPr lang="en-GB" sz="2000" dirty="0"/>
              <a:t>Survey </a:t>
            </a:r>
            <a:r>
              <a:rPr lang="en-GB" sz="2000" dirty="0" smtClean="0"/>
              <a:t>results:</a:t>
            </a:r>
            <a:r>
              <a:rPr lang="en-GB" dirty="0" smtClean="0"/>
              <a:t/>
            </a:r>
            <a:br>
              <a:rPr lang="en-GB" dirty="0" smtClean="0"/>
            </a:br>
            <a:r>
              <a:rPr lang="en-GB" dirty="0" smtClean="0"/>
              <a:t>Areas </a:t>
            </a:r>
            <a:r>
              <a:rPr lang="en-GB" dirty="0"/>
              <a:t>where there is broad agreement across the </a:t>
            </a:r>
            <a:r>
              <a:rPr lang="en-GB" dirty="0" smtClean="0"/>
              <a:t>industry</a:t>
            </a:r>
            <a:endParaRPr lang="en-GB" dirty="0"/>
          </a:p>
        </p:txBody>
      </p:sp>
      <p:sp>
        <p:nvSpPr>
          <p:cNvPr id="4" name="Date Placeholder 3"/>
          <p:cNvSpPr>
            <a:spLocks noGrp="1"/>
          </p:cNvSpPr>
          <p:nvPr>
            <p:ph type="dt" sz="half" idx="2"/>
          </p:nvPr>
        </p:nvSpPr>
        <p:spPr/>
        <p:txBody>
          <a:bodyPr/>
          <a:lstStyle/>
          <a:p>
            <a:fld id="{88C8AD56-406B-4BEC-B630-5FACBB4A91A2}" type="datetime4">
              <a:rPr lang="en-GB" smtClean="0"/>
              <a:t>30 January 2020</a:t>
            </a:fld>
            <a:endParaRPr lang="en-GB" dirty="0"/>
          </a:p>
        </p:txBody>
      </p:sp>
    </p:spTree>
    <p:extLst>
      <p:ext uri="{BB962C8B-B14F-4D97-AF65-F5344CB8AC3E}">
        <p14:creationId xmlns:p14="http://schemas.microsoft.com/office/powerpoint/2010/main" val="2612420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Overall approach</a:t>
            </a:r>
            <a:endParaRPr lang="en-GB" dirty="0"/>
          </a:p>
        </p:txBody>
      </p:sp>
      <p:sp>
        <p:nvSpPr>
          <p:cNvPr id="7" name="Content Placeholder 6"/>
          <p:cNvSpPr>
            <a:spLocks noGrp="1"/>
          </p:cNvSpPr>
          <p:nvPr>
            <p:ph sz="half" idx="1"/>
          </p:nvPr>
        </p:nvSpPr>
        <p:spPr/>
        <p:txBody>
          <a:bodyPr/>
          <a:lstStyle/>
          <a:p>
            <a:pPr marL="0" indent="0">
              <a:buNone/>
            </a:pPr>
            <a:r>
              <a:rPr lang="en-GB" sz="1400" b="1" dirty="0" smtClean="0"/>
              <a:t>What approach were survey participants proposing to use to determine the Risk Adjustment?</a:t>
            </a:r>
            <a:endParaRPr lang="en-GB" sz="1400" b="1" dirty="0"/>
          </a:p>
        </p:txBody>
      </p:sp>
      <p:sp>
        <p:nvSpPr>
          <p:cNvPr id="4" name="Content Placeholder 3"/>
          <p:cNvSpPr>
            <a:spLocks noGrp="1"/>
          </p:cNvSpPr>
          <p:nvPr>
            <p:ph sz="half" idx="2"/>
          </p:nvPr>
        </p:nvSpPr>
        <p:spPr/>
        <p:txBody>
          <a:bodyPr/>
          <a:lstStyle/>
          <a:p>
            <a:pPr marL="0" indent="0">
              <a:buNone/>
            </a:pPr>
            <a:r>
              <a:rPr lang="en-GB" sz="1400" b="1" dirty="0" smtClean="0"/>
              <a:t>Comments:</a:t>
            </a:r>
          </a:p>
          <a:p>
            <a:r>
              <a:rPr lang="en-GB" sz="1400" dirty="0" smtClean="0"/>
              <a:t>The VaR approach is the most common approach being considered by UK life insurers.</a:t>
            </a:r>
          </a:p>
          <a:p>
            <a:r>
              <a:rPr lang="en-GB" sz="1400" dirty="0" smtClean="0"/>
              <a:t>Survey results showed an underlying desire from firms to leverage significantly from existing SII systems and methodology.</a:t>
            </a:r>
            <a:endParaRPr lang="en-GB" sz="1400" dirty="0"/>
          </a:p>
          <a:p>
            <a:r>
              <a:rPr lang="en-GB" sz="1400" dirty="0" smtClean="0"/>
              <a:t>The Cost of Capital approach is unpopular in the UK due to the volatile nature of the confidence level as a result of exposure to market movements.</a:t>
            </a:r>
          </a:p>
          <a:p>
            <a:r>
              <a:rPr lang="en-GB" sz="1400" dirty="0" smtClean="0"/>
              <a:t>Most firms will adopt a 1-year approach to measurement (though not necessarily disclosure).</a:t>
            </a:r>
            <a:endParaRPr lang="en-GB" sz="1400" dirty="0"/>
          </a:p>
        </p:txBody>
      </p:sp>
      <p:sp>
        <p:nvSpPr>
          <p:cNvPr id="5" name="Date Placeholder 4"/>
          <p:cNvSpPr>
            <a:spLocks noGrp="1"/>
          </p:cNvSpPr>
          <p:nvPr>
            <p:ph type="dt" sz="half" idx="10"/>
          </p:nvPr>
        </p:nvSpPr>
        <p:spPr/>
        <p:txBody>
          <a:bodyPr/>
          <a:lstStyle/>
          <a:p>
            <a:fld id="{7AA8AD04-42E3-4C9A-905A-31781819A55E}" type="datetime4">
              <a:rPr lang="en-GB" smtClean="0"/>
              <a:t>30 January 2020</a:t>
            </a:fld>
            <a:endParaRPr lang="en-GB" dirty="0"/>
          </a:p>
        </p:txBody>
      </p:sp>
      <p:sp>
        <p:nvSpPr>
          <p:cNvPr id="6" name="Slide Number Placeholder 5"/>
          <p:cNvSpPr>
            <a:spLocks noGrp="1"/>
          </p:cNvSpPr>
          <p:nvPr>
            <p:ph type="sldNum" sz="quarter" idx="12"/>
          </p:nvPr>
        </p:nvSpPr>
        <p:spPr/>
        <p:txBody>
          <a:bodyPr/>
          <a:lstStyle/>
          <a:p>
            <a:fld id="{375E1C19-A04E-4390-A400-023E4FCB19F2}" type="slidenum">
              <a:rPr lang="en-GB" smtClean="0"/>
              <a:pPr/>
              <a:t>7</a:t>
            </a:fld>
            <a:endParaRPr lang="en-GB" dirty="0"/>
          </a:p>
        </p:txBody>
      </p:sp>
      <p:graphicFrame>
        <p:nvGraphicFramePr>
          <p:cNvPr id="11" name="Content Placeholder 5"/>
          <p:cNvGraphicFramePr>
            <a:graphicFrameLocks/>
          </p:cNvGraphicFramePr>
          <p:nvPr>
            <p:extLst>
              <p:ext uri="{D42A27DB-BD31-4B8C-83A1-F6EECF244321}">
                <p14:modId xmlns:p14="http://schemas.microsoft.com/office/powerpoint/2010/main" val="3529127487"/>
              </p:ext>
            </p:extLst>
          </p:nvPr>
        </p:nvGraphicFramePr>
        <p:xfrm>
          <a:off x="395290" y="1059582"/>
          <a:ext cx="3744416" cy="35243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60723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Transition</a:t>
            </a:r>
            <a:endParaRPr lang="en-GB" dirty="0"/>
          </a:p>
        </p:txBody>
      </p:sp>
      <p:sp>
        <p:nvSpPr>
          <p:cNvPr id="10" name="Content Placeholder 9"/>
          <p:cNvSpPr>
            <a:spLocks noGrp="1"/>
          </p:cNvSpPr>
          <p:nvPr>
            <p:ph sz="half" idx="1"/>
          </p:nvPr>
        </p:nvSpPr>
        <p:spPr/>
        <p:txBody>
          <a:bodyPr/>
          <a:lstStyle/>
          <a:p>
            <a:pPr marL="0" lvl="0" indent="0">
              <a:spcAft>
                <a:spcPts val="600"/>
              </a:spcAft>
              <a:buNone/>
            </a:pPr>
            <a:r>
              <a:rPr lang="en-GB" sz="1400" b="1" dirty="0" smtClean="0"/>
              <a:t>Before </a:t>
            </a:r>
            <a:r>
              <a:rPr lang="en-GB" sz="1400" b="1" dirty="0"/>
              <a:t>what date </a:t>
            </a:r>
            <a:r>
              <a:rPr lang="en-GB" sz="1400" b="1" dirty="0" smtClean="0"/>
              <a:t>was it considered impracticable </a:t>
            </a:r>
            <a:r>
              <a:rPr lang="en-GB" sz="1400" b="1" dirty="0"/>
              <a:t>to determine the risk adjustment in a fully retrospective approach at transition? </a:t>
            </a:r>
          </a:p>
        </p:txBody>
      </p:sp>
      <p:sp>
        <p:nvSpPr>
          <p:cNvPr id="4" name="Content Placeholder 3"/>
          <p:cNvSpPr>
            <a:spLocks noGrp="1"/>
          </p:cNvSpPr>
          <p:nvPr>
            <p:ph sz="half" idx="2"/>
          </p:nvPr>
        </p:nvSpPr>
        <p:spPr/>
        <p:txBody>
          <a:bodyPr/>
          <a:lstStyle/>
          <a:p>
            <a:pPr marL="0" indent="0">
              <a:buNone/>
            </a:pPr>
            <a:r>
              <a:rPr lang="en-GB" sz="1400" b="1" dirty="0" smtClean="0"/>
              <a:t>Comments:</a:t>
            </a:r>
          </a:p>
          <a:p>
            <a:r>
              <a:rPr lang="en-GB" sz="1400" dirty="0" smtClean="0"/>
              <a:t>Most </a:t>
            </a:r>
            <a:r>
              <a:rPr lang="en-GB" sz="1400" dirty="0"/>
              <a:t>firms are arguing that </a:t>
            </a:r>
            <a:r>
              <a:rPr lang="en-US" sz="1400" dirty="0"/>
              <a:t>the advent of Solvency II means going further back than this date is impracticable. </a:t>
            </a:r>
          </a:p>
          <a:p>
            <a:r>
              <a:rPr lang="en-GB" sz="1400" dirty="0"/>
              <a:t>Analysis to understand what information relating to compensation for risk that was available prior to Solvency II / 2016 and </a:t>
            </a:r>
            <a:r>
              <a:rPr lang="en-GB" sz="1400" dirty="0" smtClean="0"/>
              <a:t>which could </a:t>
            </a:r>
            <a:r>
              <a:rPr lang="en-GB" sz="1400" dirty="0"/>
              <a:t>have potentially been used to measure the RA will be required. </a:t>
            </a:r>
            <a:endParaRPr lang="en-GB" sz="1400" dirty="0" smtClean="0"/>
          </a:p>
          <a:p>
            <a:r>
              <a:rPr lang="en-GB" sz="1400" dirty="0" smtClean="0"/>
              <a:t>Together </a:t>
            </a:r>
            <a:r>
              <a:rPr lang="en-GB" sz="1400" dirty="0"/>
              <a:t>with justification as to why these measures would not have been suitable for the RA (e.g. use of </a:t>
            </a:r>
            <a:r>
              <a:rPr lang="en-GB" sz="1400" dirty="0" smtClean="0"/>
              <a:t>hindsight, </a:t>
            </a:r>
            <a:r>
              <a:rPr lang="en-GB" sz="1400" dirty="0"/>
              <a:t>etc.)</a:t>
            </a:r>
          </a:p>
        </p:txBody>
      </p:sp>
      <p:sp>
        <p:nvSpPr>
          <p:cNvPr id="5" name="Date Placeholder 4"/>
          <p:cNvSpPr>
            <a:spLocks noGrp="1"/>
          </p:cNvSpPr>
          <p:nvPr>
            <p:ph type="dt" sz="half" idx="10"/>
          </p:nvPr>
        </p:nvSpPr>
        <p:spPr/>
        <p:txBody>
          <a:bodyPr/>
          <a:lstStyle/>
          <a:p>
            <a:fld id="{743E9BE5-E485-49E6-8817-5ADF4B573054}" type="datetime4">
              <a:rPr lang="en-GB" smtClean="0"/>
              <a:t>30 January 2020</a:t>
            </a:fld>
            <a:endParaRPr lang="en-GB" dirty="0"/>
          </a:p>
        </p:txBody>
      </p:sp>
      <p:sp>
        <p:nvSpPr>
          <p:cNvPr id="6" name="Slide Number Placeholder 5"/>
          <p:cNvSpPr>
            <a:spLocks noGrp="1"/>
          </p:cNvSpPr>
          <p:nvPr>
            <p:ph type="sldNum" sz="quarter" idx="12"/>
          </p:nvPr>
        </p:nvSpPr>
        <p:spPr/>
        <p:txBody>
          <a:bodyPr/>
          <a:lstStyle/>
          <a:p>
            <a:fld id="{375E1C19-A04E-4390-A400-023E4FCB19F2}" type="slidenum">
              <a:rPr lang="en-GB" smtClean="0"/>
              <a:pPr/>
              <a:t>8</a:t>
            </a:fld>
            <a:endParaRPr lang="en-GB" dirty="0"/>
          </a:p>
        </p:txBody>
      </p:sp>
      <p:graphicFrame>
        <p:nvGraphicFramePr>
          <p:cNvPr id="8" name="Content Placeholder 5"/>
          <p:cNvGraphicFramePr>
            <a:graphicFrameLocks/>
          </p:cNvGraphicFramePr>
          <p:nvPr>
            <p:extLst>
              <p:ext uri="{D42A27DB-BD31-4B8C-83A1-F6EECF244321}">
                <p14:modId xmlns:p14="http://schemas.microsoft.com/office/powerpoint/2010/main" val="1598500297"/>
              </p:ext>
            </p:extLst>
          </p:nvPr>
        </p:nvGraphicFramePr>
        <p:xfrm>
          <a:off x="107504" y="1995686"/>
          <a:ext cx="4320480" cy="25156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0091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93312" y="308666"/>
            <a:ext cx="8291512" cy="857250"/>
          </a:xfrm>
        </p:spPr>
        <p:txBody>
          <a:bodyPr/>
          <a:lstStyle/>
          <a:p>
            <a:r>
              <a:rPr lang="en-GB" dirty="0" smtClean="0"/>
              <a:t>Diversification approach</a:t>
            </a:r>
            <a:endParaRPr lang="en-GB" dirty="0"/>
          </a:p>
        </p:txBody>
      </p:sp>
      <p:sp>
        <p:nvSpPr>
          <p:cNvPr id="8" name="Content Placeholder 7"/>
          <p:cNvSpPr>
            <a:spLocks noGrp="1"/>
          </p:cNvSpPr>
          <p:nvPr>
            <p:ph sz="half" idx="2"/>
          </p:nvPr>
        </p:nvSpPr>
        <p:spPr>
          <a:xfrm>
            <a:off x="395288" y="1089810"/>
            <a:ext cx="5616871" cy="3633794"/>
          </a:xfrm>
        </p:spPr>
        <p:txBody>
          <a:bodyPr/>
          <a:lstStyle/>
          <a:p>
            <a:pPr marL="0" indent="0">
              <a:spcAft>
                <a:spcPts val="0"/>
              </a:spcAft>
              <a:buNone/>
            </a:pPr>
            <a:r>
              <a:rPr lang="en-US" sz="1400" b="1" dirty="0"/>
              <a:t>How are the diversification benefits allowed for in </a:t>
            </a:r>
            <a:r>
              <a:rPr lang="en-US" sz="1400" b="1" dirty="0" smtClean="0"/>
              <a:t>the RA calculation?</a:t>
            </a:r>
          </a:p>
          <a:p>
            <a:pPr marL="0" indent="0">
              <a:spcAft>
                <a:spcPts val="600"/>
              </a:spcAft>
              <a:buNone/>
            </a:pPr>
            <a:r>
              <a:rPr lang="en-US" sz="1200" dirty="0" smtClean="0">
                <a:solidFill>
                  <a:schemeClr val="tx1"/>
                </a:solidFill>
              </a:rPr>
              <a:t>i.e. At what level and how it will then be allocated back to units of account (UoA).</a:t>
            </a:r>
          </a:p>
          <a:p>
            <a:endParaRPr lang="en-GB" sz="1100" dirty="0"/>
          </a:p>
        </p:txBody>
      </p:sp>
      <p:sp>
        <p:nvSpPr>
          <p:cNvPr id="4" name="Date Placeholder 3"/>
          <p:cNvSpPr>
            <a:spLocks noGrp="1"/>
          </p:cNvSpPr>
          <p:nvPr>
            <p:ph type="dt" sz="half" idx="10"/>
          </p:nvPr>
        </p:nvSpPr>
        <p:spPr/>
        <p:txBody>
          <a:bodyPr/>
          <a:lstStyle/>
          <a:p>
            <a:fld id="{429E6C51-4853-45E3-B734-43FBBD68DF8C}" type="datetime4">
              <a:rPr lang="en-GB" smtClean="0"/>
              <a:t>30 January 2020</a:t>
            </a:fld>
            <a:endParaRPr lang="en-GB" dirty="0"/>
          </a:p>
        </p:txBody>
      </p:sp>
      <p:sp>
        <p:nvSpPr>
          <p:cNvPr id="5" name="Slide Number Placeholder 4"/>
          <p:cNvSpPr>
            <a:spLocks noGrp="1"/>
          </p:cNvSpPr>
          <p:nvPr>
            <p:ph type="sldNum" sz="quarter" idx="12"/>
          </p:nvPr>
        </p:nvSpPr>
        <p:spPr/>
        <p:txBody>
          <a:bodyPr/>
          <a:lstStyle/>
          <a:p>
            <a:fld id="{FE8DA6AF-1811-4E27-A96F-54109F1D0275}" type="slidenum">
              <a:rPr lang="en-GB" smtClean="0"/>
              <a:pPr/>
              <a:t>9</a:t>
            </a:fld>
            <a:endParaRPr lang="en-GB" dirty="0"/>
          </a:p>
        </p:txBody>
      </p:sp>
      <p:graphicFrame>
        <p:nvGraphicFramePr>
          <p:cNvPr id="7" name="Content Placeholder 5"/>
          <p:cNvGraphicFramePr>
            <a:graphicFrameLocks/>
          </p:cNvGraphicFramePr>
          <p:nvPr>
            <p:extLst>
              <p:ext uri="{D42A27DB-BD31-4B8C-83A1-F6EECF244321}">
                <p14:modId xmlns:p14="http://schemas.microsoft.com/office/powerpoint/2010/main" val="1639854473"/>
              </p:ext>
            </p:extLst>
          </p:nvPr>
        </p:nvGraphicFramePr>
        <p:xfrm>
          <a:off x="393312" y="1707654"/>
          <a:ext cx="5402824" cy="25274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ontent Placeholder 5"/>
          <p:cNvGraphicFramePr>
            <a:graphicFrameLocks noGrp="1"/>
          </p:cNvGraphicFramePr>
          <p:nvPr>
            <p:ph sz="half" idx="1"/>
            <p:extLst>
              <p:ext uri="{D42A27DB-BD31-4B8C-83A1-F6EECF244321}">
                <p14:modId xmlns:p14="http://schemas.microsoft.com/office/powerpoint/2010/main" val="2361029349"/>
              </p:ext>
            </p:extLst>
          </p:nvPr>
        </p:nvGraphicFramePr>
        <p:xfrm>
          <a:off x="5938172" y="1031383"/>
          <a:ext cx="2746652" cy="356394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323528" y="4085659"/>
            <a:ext cx="5906880" cy="646331"/>
          </a:xfrm>
          <a:prstGeom prst="rect">
            <a:avLst/>
          </a:prstGeom>
          <a:noFill/>
        </p:spPr>
        <p:txBody>
          <a:bodyPr wrap="square" rtlCol="0">
            <a:spAutoFit/>
          </a:bodyPr>
          <a:lstStyle/>
          <a:p>
            <a:pPr marL="202417" indent="-202417">
              <a:spcBef>
                <a:spcPct val="50000"/>
              </a:spcBef>
              <a:buClr>
                <a:srgbClr val="D9AB16"/>
              </a:buClr>
              <a:buFont typeface="Arial" panose="020B0604020202020204" pitchFamily="34" charset="0"/>
              <a:buChar char="•"/>
            </a:pPr>
            <a:r>
              <a:rPr lang="en-US" sz="1200" dirty="0" smtClean="0">
                <a:solidFill>
                  <a:srgbClr val="3F4548"/>
                </a:solidFill>
                <a:latin typeface="+mn-lt"/>
                <a:cs typeface="+mn-cs"/>
              </a:rPr>
              <a:t>The </a:t>
            </a:r>
            <a:r>
              <a:rPr lang="en-US" sz="1200" dirty="0">
                <a:solidFill>
                  <a:srgbClr val="3F4548"/>
                </a:solidFill>
                <a:latin typeface="+mn-lt"/>
                <a:cs typeface="+mn-cs"/>
              </a:rPr>
              <a:t>most popular approach for aggregation and allowance for diversification is the bottom-up approach, given that most insurers are looking to adopt a PAD </a:t>
            </a:r>
            <a:r>
              <a:rPr lang="en-US" sz="1200" dirty="0" smtClean="0">
                <a:solidFill>
                  <a:srgbClr val="3F4548"/>
                </a:solidFill>
                <a:latin typeface="+mn-lt"/>
                <a:cs typeface="+mn-cs"/>
              </a:rPr>
              <a:t>approach.</a:t>
            </a:r>
            <a:r>
              <a:rPr lang="en-GB" sz="1200" dirty="0" smtClean="0">
                <a:solidFill>
                  <a:srgbClr val="3F4548"/>
                </a:solidFill>
                <a:latin typeface="+mn-lt"/>
                <a:cs typeface="+mn-cs"/>
              </a:rPr>
              <a:t> </a:t>
            </a:r>
            <a:endParaRPr lang="en-US" sz="1200" dirty="0">
              <a:solidFill>
                <a:srgbClr val="3F4548"/>
              </a:solidFill>
              <a:latin typeface="+mn-lt"/>
              <a:cs typeface="+mn-cs"/>
            </a:endParaRPr>
          </a:p>
        </p:txBody>
      </p:sp>
    </p:spTree>
    <p:extLst>
      <p:ext uri="{BB962C8B-B14F-4D97-AF65-F5344CB8AC3E}">
        <p14:creationId xmlns:p14="http://schemas.microsoft.com/office/powerpoint/2010/main" val="1485407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Impact of S118 on reinsurance risk adjustment</a:t>
            </a:r>
            <a:endParaRPr lang="en-GB" dirty="0"/>
          </a:p>
        </p:txBody>
      </p:sp>
      <p:sp>
        <p:nvSpPr>
          <p:cNvPr id="10" name="Content Placeholder 9"/>
          <p:cNvSpPr>
            <a:spLocks noGrp="1"/>
          </p:cNvSpPr>
          <p:nvPr>
            <p:ph idx="1"/>
          </p:nvPr>
        </p:nvSpPr>
        <p:spPr>
          <a:xfrm>
            <a:off x="395292" y="1131590"/>
            <a:ext cx="8291512" cy="3600400"/>
          </a:xfrm>
        </p:spPr>
        <p:txBody>
          <a:bodyPr/>
          <a:lstStyle/>
          <a:p>
            <a:pPr marL="0" indent="0">
              <a:spcAft>
                <a:spcPts val="600"/>
              </a:spcAft>
              <a:buNone/>
            </a:pPr>
            <a:r>
              <a:rPr lang="en-GB" sz="1400" b="1" dirty="0" smtClean="0"/>
              <a:t>The April TRG response to Log # S118 stated:</a:t>
            </a:r>
          </a:p>
          <a:p>
            <a:pPr marL="336964" lvl="1" indent="0">
              <a:buNone/>
            </a:pPr>
            <a:r>
              <a:rPr lang="en-GB" sz="1100" i="1" dirty="0" smtClean="0"/>
              <a:t>“… if an entity considers reinsurance when determining the compensation it requires for bearing non-financial risk related to underlying insurance contracts, the effect of the reinsurance (both cost and benefit) would be reflected in the risk adjustment for non-financial risk of the underlying insurance contracts. </a:t>
            </a:r>
          </a:p>
          <a:p>
            <a:pPr marL="335773" lvl="1" indent="0">
              <a:buNone/>
            </a:pPr>
            <a:r>
              <a:rPr lang="en-GB" sz="1100" i="1" dirty="0" smtClean="0"/>
              <a:t>… </a:t>
            </a:r>
            <a:r>
              <a:rPr lang="en-GB" sz="1100" i="1" dirty="0"/>
              <a:t>the risk adjustment for non-financial risk of the reinsurance contract held could not be nil, unless: </a:t>
            </a:r>
          </a:p>
          <a:p>
            <a:pPr marL="335773" lvl="1" indent="0">
              <a:buNone/>
            </a:pPr>
            <a:r>
              <a:rPr lang="en-GB" sz="1100" i="1" dirty="0"/>
              <a:t>(a) the entity considers reinsurance when determining the compensation it requires for bearing non-financial risk related to underlying insurance contracts; and </a:t>
            </a:r>
          </a:p>
          <a:p>
            <a:pPr marL="335773" lvl="1" indent="0">
              <a:buNone/>
            </a:pPr>
            <a:r>
              <a:rPr lang="en-GB" sz="1100" i="1" dirty="0"/>
              <a:t>(b) the cost of acquiring the reinsurance is equal or less than the expected recoveries</a:t>
            </a:r>
            <a:r>
              <a:rPr lang="en-GB" sz="1100" i="1" dirty="0" smtClean="0"/>
              <a:t>.”</a:t>
            </a:r>
            <a:br>
              <a:rPr lang="en-GB" sz="1100" i="1" dirty="0" smtClean="0"/>
            </a:br>
            <a:endParaRPr lang="en-US" sz="1100" i="1" dirty="0"/>
          </a:p>
          <a:p>
            <a:pPr marL="0" indent="0">
              <a:spcAft>
                <a:spcPts val="600"/>
              </a:spcAft>
              <a:buNone/>
            </a:pPr>
            <a:r>
              <a:rPr lang="en-US" sz="1400" b="1" dirty="0" smtClean="0"/>
              <a:t>We asked if respondents were adjusting their gross </a:t>
            </a:r>
            <a:r>
              <a:rPr lang="en-US" sz="1400" b="1" dirty="0"/>
              <a:t>RA for the additional certainty of reinsurance given the April TRG response to S118?</a:t>
            </a:r>
          </a:p>
          <a:p>
            <a:pPr marL="180000" indent="-180000">
              <a:spcAft>
                <a:spcPts val="600"/>
              </a:spcAft>
              <a:buFont typeface="Arial" panose="020B0604020202020204" pitchFamily="34" charset="0"/>
              <a:buChar char="•"/>
            </a:pPr>
            <a:r>
              <a:rPr lang="en-GB" sz="1400" dirty="0"/>
              <a:t>Nearly all aren’t making further adjustments for </a:t>
            </a:r>
            <a:r>
              <a:rPr lang="en-GB" sz="1400" dirty="0" smtClean="0"/>
              <a:t>S118.</a:t>
            </a:r>
          </a:p>
          <a:p>
            <a:pPr marL="180000" indent="-180000">
              <a:spcAft>
                <a:spcPts val="600"/>
              </a:spcAft>
              <a:buFont typeface="Arial" panose="020B0604020202020204" pitchFamily="34" charset="0"/>
              <a:buChar char="•"/>
            </a:pPr>
            <a:r>
              <a:rPr lang="en-GB" sz="1400" dirty="0" smtClean="0"/>
              <a:t>Adjustments </a:t>
            </a:r>
            <a:r>
              <a:rPr lang="en-GB" sz="1400" dirty="0"/>
              <a:t>would add additional </a:t>
            </a:r>
            <a:r>
              <a:rPr lang="en-GB" sz="1400" dirty="0" smtClean="0"/>
              <a:t>complexity - </a:t>
            </a:r>
            <a:r>
              <a:rPr lang="en-GB" sz="1400" dirty="0"/>
              <a:t>for limited impact </a:t>
            </a:r>
            <a:r>
              <a:rPr lang="en-GB" sz="1400" dirty="0" smtClean="0"/>
              <a:t>- on </a:t>
            </a:r>
            <a:r>
              <a:rPr lang="en-GB" sz="1400" dirty="0"/>
              <a:t>the net </a:t>
            </a:r>
            <a:r>
              <a:rPr lang="en-GB" sz="1400" dirty="0" smtClean="0"/>
              <a:t/>
            </a:r>
            <a:br>
              <a:rPr lang="en-GB" sz="1400" dirty="0" smtClean="0"/>
            </a:br>
            <a:r>
              <a:rPr lang="en-GB" sz="1400" dirty="0" smtClean="0"/>
              <a:t>of </a:t>
            </a:r>
            <a:r>
              <a:rPr lang="en-GB" sz="1400" dirty="0"/>
              <a:t>reinsurance result</a:t>
            </a:r>
            <a:endParaRPr lang="en-US" sz="1400" dirty="0">
              <a:solidFill>
                <a:schemeClr val="tx1"/>
              </a:solidFill>
            </a:endParaRPr>
          </a:p>
        </p:txBody>
      </p:sp>
      <p:sp>
        <p:nvSpPr>
          <p:cNvPr id="7" name="Date Placeholder 6"/>
          <p:cNvSpPr>
            <a:spLocks noGrp="1"/>
          </p:cNvSpPr>
          <p:nvPr>
            <p:ph type="dt" sz="half" idx="10"/>
          </p:nvPr>
        </p:nvSpPr>
        <p:spPr/>
        <p:txBody>
          <a:bodyPr/>
          <a:lstStyle/>
          <a:p>
            <a:fld id="{66E8833F-8479-4EF6-B13C-00BA670CBFC7}" type="datetime4">
              <a:rPr lang="en-GB" smtClean="0"/>
              <a:t>30 January 2020</a:t>
            </a:fld>
            <a:endParaRPr lang="en-GB" dirty="0"/>
          </a:p>
        </p:txBody>
      </p:sp>
      <p:sp>
        <p:nvSpPr>
          <p:cNvPr id="8" name="Slide Number Placeholder 7"/>
          <p:cNvSpPr>
            <a:spLocks noGrp="1"/>
          </p:cNvSpPr>
          <p:nvPr>
            <p:ph type="sldNum" sz="quarter" idx="12"/>
          </p:nvPr>
        </p:nvSpPr>
        <p:spPr/>
        <p:txBody>
          <a:bodyPr/>
          <a:lstStyle/>
          <a:p>
            <a:fld id="{1FB513AD-2D40-40B6-B454-91430654BAD4}" type="slidenum">
              <a:rPr lang="en-GB" smtClean="0"/>
              <a:pPr/>
              <a:t>10</a:t>
            </a:fld>
            <a:endParaRPr lang="en-GB" dirty="0"/>
          </a:p>
        </p:txBody>
      </p:sp>
    </p:spTree>
    <p:extLst>
      <p:ext uri="{BB962C8B-B14F-4D97-AF65-F5344CB8AC3E}">
        <p14:creationId xmlns:p14="http://schemas.microsoft.com/office/powerpoint/2010/main" val="24143560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95288" y="1600207"/>
            <a:ext cx="7129463" cy="1835639"/>
          </a:xfrm>
        </p:spPr>
        <p:txBody>
          <a:bodyPr/>
          <a:lstStyle/>
          <a:p>
            <a:r>
              <a:rPr lang="en-GB" sz="2000" dirty="0"/>
              <a:t>Survey results:</a:t>
            </a:r>
            <a:r>
              <a:rPr lang="en-GB" dirty="0" smtClean="0"/>
              <a:t/>
            </a:r>
            <a:br>
              <a:rPr lang="en-GB" dirty="0" smtClean="0"/>
            </a:br>
            <a:r>
              <a:rPr lang="en-GB" dirty="0" smtClean="0"/>
              <a:t>Areas </a:t>
            </a:r>
            <a:r>
              <a:rPr lang="en-GB" dirty="0"/>
              <a:t>where there are varied proposals across the </a:t>
            </a:r>
            <a:r>
              <a:rPr lang="en-GB" dirty="0" smtClean="0"/>
              <a:t>industry</a:t>
            </a:r>
            <a:endParaRPr lang="en-GB" dirty="0"/>
          </a:p>
        </p:txBody>
      </p:sp>
      <p:sp>
        <p:nvSpPr>
          <p:cNvPr id="4" name="Date Placeholder 3"/>
          <p:cNvSpPr>
            <a:spLocks noGrp="1"/>
          </p:cNvSpPr>
          <p:nvPr>
            <p:ph type="dt" sz="half" idx="2"/>
          </p:nvPr>
        </p:nvSpPr>
        <p:spPr/>
        <p:txBody>
          <a:bodyPr/>
          <a:lstStyle/>
          <a:p>
            <a:fld id="{746FA406-477F-4FD2-8E81-E5A6DF135E90}" type="datetime4">
              <a:rPr lang="en-GB" smtClean="0"/>
              <a:t>30 January 2020</a:t>
            </a:fld>
            <a:endParaRPr lang="en-GB" dirty="0"/>
          </a:p>
        </p:txBody>
      </p:sp>
    </p:spTree>
    <p:extLst>
      <p:ext uri="{BB962C8B-B14F-4D97-AF65-F5344CB8AC3E}">
        <p14:creationId xmlns:p14="http://schemas.microsoft.com/office/powerpoint/2010/main" val="17213635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Time horizon</a:t>
            </a:r>
            <a:endParaRPr lang="en-GB" dirty="0"/>
          </a:p>
        </p:txBody>
      </p:sp>
      <p:graphicFrame>
        <p:nvGraphicFramePr>
          <p:cNvPr id="10" name="Content Placeholder 7"/>
          <p:cNvGraphicFramePr>
            <a:graphicFrameLocks noGrp="1"/>
          </p:cNvGraphicFramePr>
          <p:nvPr>
            <p:ph sz="half" idx="1"/>
            <p:extLst>
              <p:ext uri="{D42A27DB-BD31-4B8C-83A1-F6EECF244321}">
                <p14:modId xmlns:p14="http://schemas.microsoft.com/office/powerpoint/2010/main" val="2332960958"/>
              </p:ext>
            </p:extLst>
          </p:nvPr>
        </p:nvGraphicFramePr>
        <p:xfrm>
          <a:off x="791235" y="2139702"/>
          <a:ext cx="3240360" cy="2466951"/>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10"/>
          <p:cNvSpPr>
            <a:spLocks noGrp="1"/>
          </p:cNvSpPr>
          <p:nvPr>
            <p:ph sz="half" idx="2"/>
          </p:nvPr>
        </p:nvSpPr>
        <p:spPr>
          <a:xfrm>
            <a:off x="470697" y="1160860"/>
            <a:ext cx="4070351" cy="3480197"/>
          </a:xfrm>
        </p:spPr>
        <p:txBody>
          <a:bodyPr/>
          <a:lstStyle/>
          <a:p>
            <a:pPr marL="0" lvl="1" indent="0">
              <a:buNone/>
            </a:pPr>
            <a:r>
              <a:rPr lang="en-GB" sz="1400" b="1" dirty="0" smtClean="0"/>
              <a:t>What </a:t>
            </a:r>
            <a:r>
              <a:rPr lang="en-GB" sz="1400" b="1" dirty="0"/>
              <a:t>time horizon is being </a:t>
            </a:r>
            <a:r>
              <a:rPr lang="en-GB" sz="1400" b="1" dirty="0" smtClean="0"/>
              <a:t>considered </a:t>
            </a:r>
            <a:r>
              <a:rPr lang="en-GB" sz="1400" b="1" dirty="0"/>
              <a:t>in the distribution of losses used when </a:t>
            </a:r>
            <a:r>
              <a:rPr lang="en-GB" sz="1400" b="1" dirty="0" smtClean="0"/>
              <a:t>stating </a:t>
            </a:r>
            <a:r>
              <a:rPr lang="en-GB" sz="1400" b="1" dirty="0"/>
              <a:t>the confidence level for the RA in disclosures (as per para 119 of IFRS)?</a:t>
            </a:r>
          </a:p>
        </p:txBody>
      </p:sp>
      <p:sp>
        <p:nvSpPr>
          <p:cNvPr id="5" name="Date Placeholder 4"/>
          <p:cNvSpPr>
            <a:spLocks noGrp="1"/>
          </p:cNvSpPr>
          <p:nvPr>
            <p:ph type="dt" sz="half" idx="10"/>
          </p:nvPr>
        </p:nvSpPr>
        <p:spPr/>
        <p:txBody>
          <a:bodyPr/>
          <a:lstStyle/>
          <a:p>
            <a:fld id="{8AB30EBA-1CED-4782-A0C6-C23538BDB561}" type="datetime4">
              <a:rPr lang="en-GB" smtClean="0"/>
              <a:t>30 January 2020</a:t>
            </a:fld>
            <a:endParaRPr lang="en-GB" dirty="0"/>
          </a:p>
        </p:txBody>
      </p:sp>
      <p:sp>
        <p:nvSpPr>
          <p:cNvPr id="6" name="Slide Number Placeholder 5"/>
          <p:cNvSpPr>
            <a:spLocks noGrp="1"/>
          </p:cNvSpPr>
          <p:nvPr>
            <p:ph type="sldNum" sz="quarter" idx="12"/>
          </p:nvPr>
        </p:nvSpPr>
        <p:spPr/>
        <p:txBody>
          <a:bodyPr/>
          <a:lstStyle/>
          <a:p>
            <a:fld id="{375E1C19-A04E-4390-A400-023E4FCB19F2}" type="slidenum">
              <a:rPr lang="en-GB" smtClean="0"/>
              <a:pPr/>
              <a:t>12</a:t>
            </a:fld>
            <a:endParaRPr lang="en-GB" dirty="0"/>
          </a:p>
        </p:txBody>
      </p:sp>
      <p:sp>
        <p:nvSpPr>
          <p:cNvPr id="9" name="Content Placeholder 3"/>
          <p:cNvSpPr txBox="1">
            <a:spLocks/>
          </p:cNvSpPr>
          <p:nvPr/>
        </p:nvSpPr>
        <p:spPr bwMode="auto">
          <a:xfrm>
            <a:off x="4616449" y="1168003"/>
            <a:ext cx="4070351" cy="348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202417" indent="-202417" algn="l" rtl="0" eaLnBrk="1" fontAlgn="base" hangingPunct="1">
              <a:spcBef>
                <a:spcPct val="50000"/>
              </a:spcBef>
              <a:spcAft>
                <a:spcPct val="0"/>
              </a:spcAft>
              <a:buClr>
                <a:srgbClr val="D9AB16"/>
              </a:buClr>
              <a:buChar char="•"/>
              <a:defRPr sz="1700">
                <a:solidFill>
                  <a:srgbClr val="3F4548"/>
                </a:solidFill>
                <a:latin typeface="+mn-lt"/>
                <a:ea typeface="+mn-ea"/>
                <a:cs typeface="+mn-cs"/>
              </a:defRPr>
            </a:lvl1pPr>
            <a:lvl2pPr marL="538190" indent="-201226" algn="l" rtl="0" eaLnBrk="1" fontAlgn="base" hangingPunct="1">
              <a:spcBef>
                <a:spcPct val="50000"/>
              </a:spcBef>
              <a:spcAft>
                <a:spcPct val="0"/>
              </a:spcAft>
              <a:buClr>
                <a:srgbClr val="D9AB16"/>
              </a:buClr>
              <a:buChar char="–"/>
              <a:defRPr sz="1500">
                <a:solidFill>
                  <a:srgbClr val="3F4548"/>
                </a:solidFill>
                <a:latin typeface="+mn-lt"/>
                <a:cs typeface="+mn-cs"/>
              </a:defRPr>
            </a:lvl2pPr>
            <a:lvl3pPr marL="803713" indent="-130975" algn="l" rtl="0" eaLnBrk="1" fontAlgn="base" hangingPunct="1">
              <a:spcBef>
                <a:spcPct val="50000"/>
              </a:spcBef>
              <a:spcAft>
                <a:spcPct val="0"/>
              </a:spcAft>
              <a:buClr>
                <a:srgbClr val="D9AB16"/>
              </a:buClr>
              <a:buChar char="•"/>
              <a:defRPr sz="1400">
                <a:solidFill>
                  <a:srgbClr val="3F4548"/>
                </a:solidFill>
                <a:latin typeface="+mn-lt"/>
                <a:cs typeface="+mn-cs"/>
              </a:defRPr>
            </a:lvl3pPr>
            <a:lvl4pPr marL="1075189" indent="-136930" algn="l" rtl="0" eaLnBrk="1" fontAlgn="base" hangingPunct="1">
              <a:spcBef>
                <a:spcPct val="50000"/>
              </a:spcBef>
              <a:spcAft>
                <a:spcPct val="0"/>
              </a:spcAft>
              <a:buClr>
                <a:srgbClr val="D9AB16"/>
              </a:buClr>
              <a:buChar char="–"/>
              <a:defRPr sz="1200">
                <a:solidFill>
                  <a:srgbClr val="3F4548"/>
                </a:solidFill>
                <a:latin typeface="+mn-lt"/>
                <a:cs typeface="+mn-cs"/>
              </a:defRPr>
            </a:lvl4pPr>
            <a:lvl5pPr marL="1344283" indent="-132167" algn="l" rtl="0" eaLnBrk="1" fontAlgn="base" hangingPunct="1">
              <a:spcBef>
                <a:spcPct val="50000"/>
              </a:spcBef>
              <a:spcAft>
                <a:spcPct val="0"/>
              </a:spcAft>
              <a:buClr>
                <a:srgbClr val="D9AB16"/>
              </a:buClr>
              <a:buFont typeface="Arial" pitchFamily="34" charset="0"/>
              <a:buChar char="•"/>
              <a:defRPr sz="1100">
                <a:solidFill>
                  <a:srgbClr val="3F4548"/>
                </a:solidFill>
                <a:latin typeface="+mn-lt"/>
                <a:cs typeface="+mn-cs"/>
              </a:defRPr>
            </a:lvl5pPr>
            <a:lvl6pPr marL="1687200" indent="-132167" algn="l" rtl="0" eaLnBrk="1" fontAlgn="base" hangingPunct="1">
              <a:spcBef>
                <a:spcPct val="50000"/>
              </a:spcBef>
              <a:spcAft>
                <a:spcPct val="0"/>
              </a:spcAft>
              <a:buClr>
                <a:srgbClr val="D9AB16"/>
              </a:buClr>
              <a:buChar char="»"/>
              <a:defRPr sz="1400">
                <a:solidFill>
                  <a:srgbClr val="0D2E64"/>
                </a:solidFill>
                <a:latin typeface="+mn-lt"/>
                <a:cs typeface="+mn-cs"/>
              </a:defRPr>
            </a:lvl6pPr>
            <a:lvl7pPr marL="2030117" indent="-132167" algn="l" rtl="0" eaLnBrk="1" fontAlgn="base" hangingPunct="1">
              <a:spcBef>
                <a:spcPct val="50000"/>
              </a:spcBef>
              <a:spcAft>
                <a:spcPct val="0"/>
              </a:spcAft>
              <a:buClr>
                <a:srgbClr val="D9AB16"/>
              </a:buClr>
              <a:buChar char="»"/>
              <a:defRPr sz="1400">
                <a:solidFill>
                  <a:srgbClr val="0D2E64"/>
                </a:solidFill>
                <a:latin typeface="+mn-lt"/>
                <a:cs typeface="+mn-cs"/>
              </a:defRPr>
            </a:lvl7pPr>
            <a:lvl8pPr marL="2373035" indent="-132167" algn="l" rtl="0" eaLnBrk="1" fontAlgn="base" hangingPunct="1">
              <a:spcBef>
                <a:spcPct val="50000"/>
              </a:spcBef>
              <a:spcAft>
                <a:spcPct val="0"/>
              </a:spcAft>
              <a:buClr>
                <a:srgbClr val="D9AB16"/>
              </a:buClr>
              <a:buChar char="»"/>
              <a:defRPr sz="1400">
                <a:solidFill>
                  <a:srgbClr val="0D2E64"/>
                </a:solidFill>
                <a:latin typeface="+mn-lt"/>
                <a:cs typeface="+mn-cs"/>
              </a:defRPr>
            </a:lvl8pPr>
            <a:lvl9pPr marL="2715952" indent="-132167" algn="l" rtl="0" eaLnBrk="1" fontAlgn="base" hangingPunct="1">
              <a:spcBef>
                <a:spcPct val="50000"/>
              </a:spcBef>
              <a:spcAft>
                <a:spcPct val="0"/>
              </a:spcAft>
              <a:buClr>
                <a:srgbClr val="D9AB16"/>
              </a:buClr>
              <a:buChar char="»"/>
              <a:defRPr sz="1400">
                <a:solidFill>
                  <a:srgbClr val="0D2E64"/>
                </a:solidFill>
                <a:latin typeface="+mn-lt"/>
                <a:cs typeface="+mn-cs"/>
              </a:defRPr>
            </a:lvl9pPr>
          </a:lstStyle>
          <a:p>
            <a:pPr marL="0" indent="0">
              <a:buFontTx/>
              <a:buNone/>
            </a:pPr>
            <a:r>
              <a:rPr lang="en-GB" sz="1400" b="1" kern="0" dirty="0" smtClean="0"/>
              <a:t>Comments:</a:t>
            </a:r>
          </a:p>
          <a:p>
            <a:r>
              <a:rPr lang="en-GB" sz="1400" kern="0" dirty="0" smtClean="0"/>
              <a:t>Although most firms are considering using a 1-year approach to measurement, the choice of what time period of losses to </a:t>
            </a:r>
            <a:r>
              <a:rPr lang="en-GB" sz="1400" u="sng" kern="0" dirty="0" smtClean="0"/>
              <a:t>disclose</a:t>
            </a:r>
            <a:r>
              <a:rPr lang="en-GB" sz="1400" kern="0" dirty="0" smtClean="0"/>
              <a:t> the confidence level of the RA against is more evenly split.</a:t>
            </a:r>
          </a:p>
          <a:p>
            <a:r>
              <a:rPr lang="en-GB" sz="1400" kern="0" dirty="0" smtClean="0"/>
              <a:t>Most firms haven’t finalised their approach to converting the RA from a 1-year view to an ultimate run-off view.</a:t>
            </a:r>
            <a:endParaRPr lang="en-GB" sz="1400" kern="0" dirty="0"/>
          </a:p>
        </p:txBody>
      </p:sp>
    </p:spTree>
    <p:extLst>
      <p:ext uri="{BB962C8B-B14F-4D97-AF65-F5344CB8AC3E}">
        <p14:creationId xmlns:p14="http://schemas.microsoft.com/office/powerpoint/2010/main" val="9238418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treatment</a:t>
            </a:r>
            <a:endParaRPr lang="en-GB" dirty="0"/>
          </a:p>
        </p:txBody>
      </p:sp>
      <p:sp>
        <p:nvSpPr>
          <p:cNvPr id="5" name="Date Placeholder 4"/>
          <p:cNvSpPr>
            <a:spLocks noGrp="1"/>
          </p:cNvSpPr>
          <p:nvPr>
            <p:ph type="dt" sz="half" idx="10"/>
          </p:nvPr>
        </p:nvSpPr>
        <p:spPr/>
        <p:txBody>
          <a:bodyPr/>
          <a:lstStyle/>
          <a:p>
            <a:fld id="{61D0AB79-1E78-452B-BC39-74DE04EC354B}" type="datetime4">
              <a:rPr lang="en-GB" smtClean="0"/>
              <a:t>30 January 2020</a:t>
            </a:fld>
            <a:endParaRPr lang="en-GB" dirty="0"/>
          </a:p>
        </p:txBody>
      </p:sp>
      <p:sp>
        <p:nvSpPr>
          <p:cNvPr id="6" name="Slide Number Placeholder 5"/>
          <p:cNvSpPr>
            <a:spLocks noGrp="1"/>
          </p:cNvSpPr>
          <p:nvPr>
            <p:ph type="sldNum" sz="quarter" idx="12"/>
          </p:nvPr>
        </p:nvSpPr>
        <p:spPr/>
        <p:txBody>
          <a:bodyPr/>
          <a:lstStyle/>
          <a:p>
            <a:fld id="{375E1C19-A04E-4390-A400-023E4FCB19F2}" type="slidenum">
              <a:rPr lang="en-GB" smtClean="0"/>
              <a:pPr/>
              <a:t>13</a:t>
            </a:fld>
            <a:endParaRPr lang="en-GB" dirty="0"/>
          </a:p>
        </p:txBody>
      </p:sp>
      <p:graphicFrame>
        <p:nvGraphicFramePr>
          <p:cNvPr id="7" name="Content Placeholder 5"/>
          <p:cNvGraphicFramePr>
            <a:graphicFrameLocks/>
          </p:cNvGraphicFramePr>
          <p:nvPr>
            <p:extLst>
              <p:ext uri="{D42A27DB-BD31-4B8C-83A1-F6EECF244321}">
                <p14:modId xmlns:p14="http://schemas.microsoft.com/office/powerpoint/2010/main" val="1437948285"/>
              </p:ext>
            </p:extLst>
          </p:nvPr>
        </p:nvGraphicFramePr>
        <p:xfrm>
          <a:off x="472286" y="1045958"/>
          <a:ext cx="4171722" cy="363789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ontent Placeholder 5"/>
          <p:cNvGraphicFramePr>
            <a:graphicFrameLocks/>
          </p:cNvGraphicFramePr>
          <p:nvPr>
            <p:extLst>
              <p:ext uri="{D42A27DB-BD31-4B8C-83A1-F6EECF244321}">
                <p14:modId xmlns:p14="http://schemas.microsoft.com/office/powerpoint/2010/main" val="707419868"/>
              </p:ext>
            </p:extLst>
          </p:nvPr>
        </p:nvGraphicFramePr>
        <p:xfrm>
          <a:off x="4541048" y="1045958"/>
          <a:ext cx="3775368" cy="3479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905303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With-Profits</a:t>
            </a:r>
            <a:endParaRPr lang="en-GB" sz="1800" dirty="0"/>
          </a:p>
        </p:txBody>
      </p:sp>
      <p:sp>
        <p:nvSpPr>
          <p:cNvPr id="3" name="Content Placeholder 2"/>
          <p:cNvSpPr>
            <a:spLocks noGrp="1"/>
          </p:cNvSpPr>
          <p:nvPr>
            <p:ph sz="half" idx="1"/>
          </p:nvPr>
        </p:nvSpPr>
        <p:spPr>
          <a:xfrm>
            <a:off x="395289" y="1131591"/>
            <a:ext cx="8291515" cy="3516610"/>
          </a:xfrm>
        </p:spPr>
        <p:txBody>
          <a:bodyPr/>
          <a:lstStyle/>
          <a:p>
            <a:pPr marL="0" indent="0">
              <a:buNone/>
            </a:pPr>
            <a:r>
              <a:rPr lang="en-GB" sz="1400" b="1" dirty="0" smtClean="0"/>
              <a:t>What proportion of risk has been allowed for in the derivation of the RA?</a:t>
            </a:r>
          </a:p>
          <a:p>
            <a:endParaRPr lang="en-GB" sz="1200" b="1" dirty="0"/>
          </a:p>
        </p:txBody>
      </p:sp>
      <p:sp>
        <p:nvSpPr>
          <p:cNvPr id="5" name="Date Placeholder 4"/>
          <p:cNvSpPr>
            <a:spLocks noGrp="1"/>
          </p:cNvSpPr>
          <p:nvPr>
            <p:ph type="dt" sz="half" idx="10"/>
          </p:nvPr>
        </p:nvSpPr>
        <p:spPr/>
        <p:txBody>
          <a:bodyPr/>
          <a:lstStyle/>
          <a:p>
            <a:fld id="{316A775D-CF28-47A2-9988-5C9AEBE8670B}" type="datetime4">
              <a:rPr lang="en-GB" smtClean="0"/>
              <a:t>30 January 2020</a:t>
            </a:fld>
            <a:endParaRPr lang="en-GB" dirty="0"/>
          </a:p>
        </p:txBody>
      </p:sp>
      <p:sp>
        <p:nvSpPr>
          <p:cNvPr id="6" name="Slide Number Placeholder 5"/>
          <p:cNvSpPr>
            <a:spLocks noGrp="1"/>
          </p:cNvSpPr>
          <p:nvPr>
            <p:ph type="sldNum" sz="quarter" idx="12"/>
          </p:nvPr>
        </p:nvSpPr>
        <p:spPr/>
        <p:txBody>
          <a:bodyPr/>
          <a:lstStyle/>
          <a:p>
            <a:fld id="{375E1C19-A04E-4390-A400-023E4FCB19F2}" type="slidenum">
              <a:rPr lang="en-GB" smtClean="0"/>
              <a:pPr/>
              <a:t>14</a:t>
            </a:fld>
            <a:endParaRPr lang="en-GB" dirty="0"/>
          </a:p>
        </p:txBody>
      </p:sp>
      <p:graphicFrame>
        <p:nvGraphicFramePr>
          <p:cNvPr id="8" name="Content Placeholder 5"/>
          <p:cNvGraphicFramePr>
            <a:graphicFrameLocks/>
          </p:cNvGraphicFramePr>
          <p:nvPr>
            <p:extLst>
              <p:ext uri="{D42A27DB-BD31-4B8C-83A1-F6EECF244321}">
                <p14:modId xmlns:p14="http://schemas.microsoft.com/office/powerpoint/2010/main" val="2724058502"/>
              </p:ext>
            </p:extLst>
          </p:nvPr>
        </p:nvGraphicFramePr>
        <p:xfrm>
          <a:off x="262681" y="1610146"/>
          <a:ext cx="2736550" cy="33378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5"/>
          <p:cNvGraphicFramePr>
            <a:graphicFrameLocks/>
          </p:cNvGraphicFramePr>
          <p:nvPr>
            <p:extLst>
              <p:ext uri="{D42A27DB-BD31-4B8C-83A1-F6EECF244321}">
                <p14:modId xmlns:p14="http://schemas.microsoft.com/office/powerpoint/2010/main" val="3465853545"/>
              </p:ext>
            </p:extLst>
          </p:nvPr>
        </p:nvGraphicFramePr>
        <p:xfrm>
          <a:off x="3063745" y="1610146"/>
          <a:ext cx="2954601" cy="3240008"/>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6018347" y="1610146"/>
            <a:ext cx="2739862" cy="2308324"/>
          </a:xfrm>
          <a:prstGeom prst="rect">
            <a:avLst/>
          </a:prstGeom>
        </p:spPr>
        <p:txBody>
          <a:bodyPr wrap="square">
            <a:spAutoFit/>
          </a:bodyPr>
          <a:lstStyle/>
          <a:p>
            <a:pPr>
              <a:spcBef>
                <a:spcPct val="50000"/>
              </a:spcBef>
              <a:buClr>
                <a:srgbClr val="D9AB16"/>
              </a:buClr>
            </a:pPr>
            <a:r>
              <a:rPr lang="en-US" sz="1200" b="1" dirty="0" smtClean="0">
                <a:solidFill>
                  <a:srgbClr val="3F4548"/>
                </a:solidFill>
                <a:latin typeface="+mn-lt"/>
                <a:cs typeface="+mn-cs"/>
              </a:rPr>
              <a:t>Comments:</a:t>
            </a:r>
          </a:p>
          <a:p>
            <a:pPr marL="202417" indent="-202417">
              <a:spcBef>
                <a:spcPct val="50000"/>
              </a:spcBef>
              <a:buClr>
                <a:srgbClr val="D9AB16"/>
              </a:buClr>
              <a:buFont typeface="Arial" panose="020B0604020202020204" pitchFamily="34" charset="0"/>
              <a:buChar char="•"/>
            </a:pPr>
            <a:r>
              <a:rPr lang="en-US" sz="1200" dirty="0" smtClean="0">
                <a:solidFill>
                  <a:srgbClr val="3F4548"/>
                </a:solidFill>
                <a:latin typeface="+mn-lt"/>
                <a:cs typeface="+mn-cs"/>
              </a:rPr>
              <a:t>For </a:t>
            </a:r>
            <a:r>
              <a:rPr lang="en-US" sz="1200" dirty="0">
                <a:solidFill>
                  <a:srgbClr val="3F4548"/>
                </a:solidFill>
                <a:latin typeface="+mn-lt"/>
                <a:cs typeface="+mn-cs"/>
              </a:rPr>
              <a:t>non-profits business in the </a:t>
            </a:r>
            <a:r>
              <a:rPr lang="en-US" sz="1200" dirty="0" smtClean="0">
                <a:solidFill>
                  <a:srgbClr val="3F4548"/>
                </a:solidFill>
                <a:latin typeface="+mn-lt"/>
                <a:cs typeface="+mn-cs"/>
              </a:rPr>
              <a:t>with-profits fund in particular, </a:t>
            </a:r>
            <a:r>
              <a:rPr lang="en-US" sz="1200" dirty="0">
                <a:solidFill>
                  <a:srgbClr val="3F4548"/>
                </a:solidFill>
                <a:latin typeface="+mn-lt"/>
                <a:cs typeface="+mn-cs"/>
              </a:rPr>
              <a:t>there was no </a:t>
            </a:r>
            <a:r>
              <a:rPr lang="en-US" sz="1200" dirty="0" smtClean="0">
                <a:solidFill>
                  <a:srgbClr val="3F4548"/>
                </a:solidFill>
                <a:latin typeface="+mn-lt"/>
                <a:cs typeface="+mn-cs"/>
              </a:rPr>
              <a:t>strong consensus </a:t>
            </a:r>
            <a:r>
              <a:rPr lang="en-US" sz="1200" dirty="0">
                <a:solidFill>
                  <a:srgbClr val="3F4548"/>
                </a:solidFill>
                <a:latin typeface="+mn-lt"/>
                <a:cs typeface="+mn-cs"/>
              </a:rPr>
              <a:t>over the approach to follow.</a:t>
            </a:r>
          </a:p>
          <a:p>
            <a:pPr marL="202417" indent="-202417">
              <a:spcBef>
                <a:spcPct val="50000"/>
              </a:spcBef>
              <a:buClr>
                <a:srgbClr val="D9AB16"/>
              </a:buClr>
              <a:buFont typeface="Arial" panose="020B0604020202020204" pitchFamily="34" charset="0"/>
              <a:buChar char="•"/>
            </a:pPr>
            <a:r>
              <a:rPr lang="en-US" sz="1200" dirty="0">
                <a:solidFill>
                  <a:srgbClr val="3F4548"/>
                </a:solidFill>
                <a:latin typeface="+mn-lt"/>
                <a:cs typeface="+mn-cs"/>
              </a:rPr>
              <a:t>The treatment of non-profit business in a with-profit fund (more broadly) is an area of industry debate as highlighted in comment letters to the June 2019 IASB ED.</a:t>
            </a:r>
          </a:p>
        </p:txBody>
      </p:sp>
    </p:spTree>
    <p:extLst>
      <p:ext uri="{BB962C8B-B14F-4D97-AF65-F5344CB8AC3E}">
        <p14:creationId xmlns:p14="http://schemas.microsoft.com/office/powerpoint/2010/main" val="28829400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Negative risk adjustment</a:t>
            </a:r>
            <a:endParaRPr lang="en-GB" dirty="0"/>
          </a:p>
        </p:txBody>
      </p:sp>
      <p:sp>
        <p:nvSpPr>
          <p:cNvPr id="3" name="Content Placeholder 2"/>
          <p:cNvSpPr>
            <a:spLocks noGrp="1"/>
          </p:cNvSpPr>
          <p:nvPr>
            <p:ph idx="1"/>
          </p:nvPr>
        </p:nvSpPr>
        <p:spPr/>
        <p:txBody>
          <a:bodyPr/>
          <a:lstStyle/>
          <a:p>
            <a:pPr marL="0" indent="0">
              <a:spcAft>
                <a:spcPts val="600"/>
              </a:spcAft>
              <a:buNone/>
            </a:pPr>
            <a:r>
              <a:rPr lang="en-US" sz="1400" dirty="0"/>
              <a:t>Negative risk adjustments could occur at a product level where the risk for certain products is inverse to the </a:t>
            </a:r>
            <a:r>
              <a:rPr lang="en-US" sz="1400" dirty="0" smtClean="0"/>
              <a:t>risk that </a:t>
            </a:r>
            <a:r>
              <a:rPr lang="en-US" sz="1400" dirty="0"/>
              <a:t>bites at the overall Group level, e.g. protection products for a large annuity </a:t>
            </a:r>
            <a:r>
              <a:rPr lang="en-US" sz="1400" dirty="0" smtClean="0"/>
              <a:t>writer.</a:t>
            </a:r>
          </a:p>
        </p:txBody>
      </p:sp>
      <p:sp>
        <p:nvSpPr>
          <p:cNvPr id="5" name="Date Placeholder 4"/>
          <p:cNvSpPr>
            <a:spLocks noGrp="1"/>
          </p:cNvSpPr>
          <p:nvPr>
            <p:ph type="dt" sz="half" idx="10"/>
          </p:nvPr>
        </p:nvSpPr>
        <p:spPr/>
        <p:txBody>
          <a:bodyPr/>
          <a:lstStyle/>
          <a:p>
            <a:fld id="{3DC4C963-B4BB-4DCF-B9F3-DF0DAC5907E9}" type="datetime4">
              <a:rPr lang="en-GB" smtClean="0"/>
              <a:t>30 January 2020</a:t>
            </a:fld>
            <a:endParaRPr lang="en-GB" dirty="0"/>
          </a:p>
        </p:txBody>
      </p:sp>
      <p:sp>
        <p:nvSpPr>
          <p:cNvPr id="6" name="Slide Number Placeholder 5"/>
          <p:cNvSpPr>
            <a:spLocks noGrp="1"/>
          </p:cNvSpPr>
          <p:nvPr>
            <p:ph type="sldNum" sz="quarter" idx="12"/>
          </p:nvPr>
        </p:nvSpPr>
        <p:spPr/>
        <p:txBody>
          <a:bodyPr/>
          <a:lstStyle/>
          <a:p>
            <a:fld id="{375E1C19-A04E-4390-A400-023E4FCB19F2}" type="slidenum">
              <a:rPr lang="en-GB" smtClean="0"/>
              <a:pPr/>
              <a:t>15</a:t>
            </a:fld>
            <a:endParaRPr lang="en-GB" dirty="0"/>
          </a:p>
        </p:txBody>
      </p:sp>
      <p:graphicFrame>
        <p:nvGraphicFramePr>
          <p:cNvPr id="7" name="Content Placeholder 5"/>
          <p:cNvGraphicFramePr>
            <a:graphicFrameLocks/>
          </p:cNvGraphicFramePr>
          <p:nvPr>
            <p:extLst>
              <p:ext uri="{D42A27DB-BD31-4B8C-83A1-F6EECF244321}">
                <p14:modId xmlns:p14="http://schemas.microsoft.com/office/powerpoint/2010/main" val="759570910"/>
              </p:ext>
            </p:extLst>
          </p:nvPr>
        </p:nvGraphicFramePr>
        <p:xfrm>
          <a:off x="395290" y="1779662"/>
          <a:ext cx="4320726" cy="309414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5076056" y="1809388"/>
            <a:ext cx="3610748" cy="1277273"/>
          </a:xfrm>
          <a:prstGeom prst="rect">
            <a:avLst/>
          </a:prstGeom>
          <a:noFill/>
        </p:spPr>
        <p:txBody>
          <a:bodyPr wrap="square" rtlCol="0">
            <a:spAutoFit/>
          </a:bodyPr>
          <a:lstStyle/>
          <a:p>
            <a:pPr>
              <a:spcBef>
                <a:spcPct val="50000"/>
              </a:spcBef>
              <a:buClr>
                <a:srgbClr val="D9AB16"/>
              </a:buClr>
            </a:pPr>
            <a:r>
              <a:rPr lang="en-GB" sz="1400" b="1" dirty="0" smtClean="0">
                <a:solidFill>
                  <a:srgbClr val="3F4548"/>
                </a:solidFill>
                <a:latin typeface="+mn-lt"/>
                <a:cs typeface="+mn-cs"/>
              </a:rPr>
              <a:t>Comments:</a:t>
            </a:r>
          </a:p>
          <a:p>
            <a:pPr marL="202417" indent="-202417">
              <a:spcBef>
                <a:spcPct val="50000"/>
              </a:spcBef>
              <a:buClr>
                <a:srgbClr val="D9AB16"/>
              </a:buClr>
              <a:buFont typeface="Arial" panose="020B0604020202020204" pitchFamily="34" charset="0"/>
              <a:buChar char="•"/>
            </a:pPr>
            <a:r>
              <a:rPr lang="en-GB" sz="1400" dirty="0" smtClean="0">
                <a:solidFill>
                  <a:srgbClr val="3F4548"/>
                </a:solidFill>
                <a:latin typeface="+mn-lt"/>
                <a:cs typeface="+mn-cs"/>
              </a:rPr>
              <a:t>Some </a:t>
            </a:r>
            <a:r>
              <a:rPr lang="en-GB" sz="1400" dirty="0">
                <a:solidFill>
                  <a:srgbClr val="3F4548"/>
                </a:solidFill>
                <a:latin typeface="+mn-lt"/>
                <a:cs typeface="+mn-cs"/>
              </a:rPr>
              <a:t>firms that are zeroising the </a:t>
            </a:r>
            <a:r>
              <a:rPr lang="en-GB" sz="1400" dirty="0" smtClean="0">
                <a:solidFill>
                  <a:srgbClr val="3F4548"/>
                </a:solidFill>
                <a:latin typeface="+mn-lt"/>
                <a:cs typeface="+mn-cs"/>
              </a:rPr>
              <a:t>negative </a:t>
            </a:r>
            <a:r>
              <a:rPr lang="en-GB" sz="1400" dirty="0">
                <a:solidFill>
                  <a:srgbClr val="3F4548"/>
                </a:solidFill>
                <a:latin typeface="+mn-lt"/>
                <a:cs typeface="+mn-cs"/>
              </a:rPr>
              <a:t>RA are not proposing to reallocate this to other products with positive </a:t>
            </a:r>
            <a:r>
              <a:rPr lang="en-GB" sz="1400" dirty="0" smtClean="0">
                <a:solidFill>
                  <a:srgbClr val="3F4548"/>
                </a:solidFill>
                <a:latin typeface="+mn-lt"/>
                <a:cs typeface="+mn-cs"/>
              </a:rPr>
              <a:t>RAs</a:t>
            </a:r>
            <a:r>
              <a:rPr lang="en-GB" sz="1400" dirty="0">
                <a:solidFill>
                  <a:srgbClr val="3F4548"/>
                </a:solidFill>
                <a:latin typeface="+mn-lt"/>
                <a:cs typeface="+mn-cs"/>
              </a:rPr>
              <a:t>.</a:t>
            </a:r>
            <a:endParaRPr lang="en-US" sz="1400" dirty="0">
              <a:solidFill>
                <a:srgbClr val="3F4548"/>
              </a:solidFill>
              <a:latin typeface="+mn-lt"/>
              <a:cs typeface="+mn-cs"/>
            </a:endParaRPr>
          </a:p>
        </p:txBody>
      </p:sp>
    </p:spTree>
    <p:extLst>
      <p:ext uri="{BB962C8B-B14F-4D97-AF65-F5344CB8AC3E}">
        <p14:creationId xmlns:p14="http://schemas.microsoft.com/office/powerpoint/2010/main" val="16421920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Subsequent measurement</a:t>
            </a:r>
            <a:endParaRPr lang="en-GB" dirty="0"/>
          </a:p>
        </p:txBody>
      </p:sp>
      <p:sp>
        <p:nvSpPr>
          <p:cNvPr id="3" name="Content Placeholder 2"/>
          <p:cNvSpPr>
            <a:spLocks noGrp="1"/>
          </p:cNvSpPr>
          <p:nvPr>
            <p:ph sz="half" idx="1"/>
          </p:nvPr>
        </p:nvSpPr>
        <p:spPr>
          <a:xfrm>
            <a:off x="395289" y="1347614"/>
            <a:ext cx="4824783" cy="3300586"/>
          </a:xfrm>
        </p:spPr>
        <p:txBody>
          <a:bodyPr/>
          <a:lstStyle/>
          <a:p>
            <a:pPr marL="0" indent="0">
              <a:buNone/>
            </a:pPr>
            <a:r>
              <a:rPr lang="en-US" sz="1400" b="1" dirty="0"/>
              <a:t>In view of the proposed clarifications in the June 2019 Exposure Draft, </a:t>
            </a:r>
            <a:r>
              <a:rPr lang="en-US" sz="1400" b="1" dirty="0" smtClean="0"/>
              <a:t>do insurers intend on </a:t>
            </a:r>
            <a:r>
              <a:rPr lang="en-US" sz="1400" b="1" dirty="0"/>
              <a:t>disaggregating the change in the risk adjustment between the </a:t>
            </a:r>
            <a:r>
              <a:rPr lang="en-US" sz="1400" b="1" dirty="0" smtClean="0"/>
              <a:t>insurance</a:t>
            </a:r>
            <a:r>
              <a:rPr lang="en-US" sz="1400" b="1" dirty="0"/>
              <a:t> service result and insurance finance income or expenses</a:t>
            </a:r>
            <a:r>
              <a:rPr lang="en-US" sz="1400" b="1" dirty="0" smtClean="0"/>
              <a:t>?</a:t>
            </a:r>
            <a:br>
              <a:rPr lang="en-US" sz="1400" b="1" dirty="0" smtClean="0"/>
            </a:br>
            <a:endParaRPr lang="en-US" sz="1400" b="1" dirty="0"/>
          </a:p>
          <a:p>
            <a:pPr marL="180000" indent="-180000">
              <a:buFont typeface="Arial" panose="020B0604020202020204" pitchFamily="34" charset="0"/>
              <a:buChar char="•"/>
            </a:pPr>
            <a:r>
              <a:rPr lang="en-US" sz="1400" b="1" dirty="0">
                <a:solidFill>
                  <a:schemeClr val="tx1"/>
                </a:solidFill>
              </a:rPr>
              <a:t>Yes</a:t>
            </a:r>
            <a:r>
              <a:rPr lang="en-US" sz="1400" dirty="0">
                <a:solidFill>
                  <a:schemeClr val="tx1"/>
                </a:solidFill>
              </a:rPr>
              <a:t>: Impact of discounting and financial risk on the risk adjustment is posted to P&amp;L or OCI</a:t>
            </a:r>
          </a:p>
          <a:p>
            <a:pPr marL="180000" indent="-180000">
              <a:buFont typeface="Arial" panose="020B0604020202020204" pitchFamily="34" charset="0"/>
              <a:buChar char="•"/>
            </a:pPr>
            <a:r>
              <a:rPr lang="en-US" sz="1400" b="1" dirty="0">
                <a:solidFill>
                  <a:schemeClr val="tx1"/>
                </a:solidFill>
              </a:rPr>
              <a:t>No</a:t>
            </a:r>
            <a:r>
              <a:rPr lang="en-US" sz="1400" dirty="0">
                <a:solidFill>
                  <a:schemeClr val="tx1"/>
                </a:solidFill>
              </a:rPr>
              <a:t>: Impact of discounting and financial risk on the risk adjustment is posted to CSM</a:t>
            </a:r>
          </a:p>
          <a:p>
            <a:pPr marL="0" indent="0">
              <a:buNone/>
            </a:pPr>
            <a:endParaRPr lang="en-GB" sz="1200" dirty="0"/>
          </a:p>
        </p:txBody>
      </p:sp>
      <p:sp>
        <p:nvSpPr>
          <p:cNvPr id="5" name="Date Placeholder 4"/>
          <p:cNvSpPr>
            <a:spLocks noGrp="1"/>
          </p:cNvSpPr>
          <p:nvPr>
            <p:ph type="dt" sz="half" idx="10"/>
          </p:nvPr>
        </p:nvSpPr>
        <p:spPr/>
        <p:txBody>
          <a:bodyPr/>
          <a:lstStyle/>
          <a:p>
            <a:fld id="{9113648E-9366-4FDA-880F-3DE53E968164}" type="datetime4">
              <a:rPr lang="en-GB" smtClean="0"/>
              <a:t>30 January 2020</a:t>
            </a:fld>
            <a:endParaRPr lang="en-GB" dirty="0"/>
          </a:p>
        </p:txBody>
      </p:sp>
      <p:sp>
        <p:nvSpPr>
          <p:cNvPr id="6" name="Slide Number Placeholder 5"/>
          <p:cNvSpPr>
            <a:spLocks noGrp="1"/>
          </p:cNvSpPr>
          <p:nvPr>
            <p:ph type="sldNum" sz="quarter" idx="12"/>
          </p:nvPr>
        </p:nvSpPr>
        <p:spPr/>
        <p:txBody>
          <a:bodyPr/>
          <a:lstStyle/>
          <a:p>
            <a:fld id="{375E1C19-A04E-4390-A400-023E4FCB19F2}" type="slidenum">
              <a:rPr lang="en-GB" smtClean="0"/>
              <a:pPr/>
              <a:t>16</a:t>
            </a:fld>
            <a:endParaRPr lang="en-GB" dirty="0"/>
          </a:p>
        </p:txBody>
      </p:sp>
      <p:graphicFrame>
        <p:nvGraphicFramePr>
          <p:cNvPr id="7" name="Content Placeholder 5"/>
          <p:cNvGraphicFramePr>
            <a:graphicFrameLocks noGrp="1"/>
          </p:cNvGraphicFramePr>
          <p:nvPr>
            <p:ph sz="half" idx="2"/>
            <p:extLst>
              <p:ext uri="{D42A27DB-BD31-4B8C-83A1-F6EECF244321}">
                <p14:modId xmlns:p14="http://schemas.microsoft.com/office/powerpoint/2010/main" val="3685050254"/>
              </p:ext>
            </p:extLst>
          </p:nvPr>
        </p:nvGraphicFramePr>
        <p:xfrm>
          <a:off x="5073650" y="1275606"/>
          <a:ext cx="4070350" cy="29059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675489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95288" y="1600207"/>
            <a:ext cx="7129463" cy="1835639"/>
          </a:xfrm>
        </p:spPr>
        <p:txBody>
          <a:bodyPr/>
          <a:lstStyle/>
          <a:p>
            <a:r>
              <a:rPr lang="en-GB" sz="2000" dirty="0"/>
              <a:t>Survey results:</a:t>
            </a:r>
            <a:r>
              <a:rPr lang="en-GB" dirty="0" smtClean="0"/>
              <a:t/>
            </a:r>
            <a:br>
              <a:rPr lang="en-GB" dirty="0" smtClean="0"/>
            </a:br>
            <a:r>
              <a:rPr lang="en-GB" dirty="0" smtClean="0"/>
              <a:t>Areas </a:t>
            </a:r>
            <a:r>
              <a:rPr lang="en-GB" dirty="0"/>
              <a:t>where </a:t>
            </a:r>
            <a:r>
              <a:rPr lang="en-GB" dirty="0" smtClean="0"/>
              <a:t>the industry is undecided</a:t>
            </a:r>
            <a:endParaRPr lang="en-GB" dirty="0"/>
          </a:p>
        </p:txBody>
      </p:sp>
      <p:sp>
        <p:nvSpPr>
          <p:cNvPr id="4" name="Date Placeholder 3"/>
          <p:cNvSpPr>
            <a:spLocks noGrp="1"/>
          </p:cNvSpPr>
          <p:nvPr>
            <p:ph type="dt" sz="half" idx="2"/>
          </p:nvPr>
        </p:nvSpPr>
        <p:spPr/>
        <p:txBody>
          <a:bodyPr/>
          <a:lstStyle/>
          <a:p>
            <a:fld id="{0F132AE1-FFEA-40E7-B5A9-88E7E12FF340}" type="datetime4">
              <a:rPr lang="en-GB" smtClean="0"/>
              <a:t>30 January 2020</a:t>
            </a:fld>
            <a:endParaRPr lang="en-GB" dirty="0"/>
          </a:p>
        </p:txBody>
      </p:sp>
    </p:spTree>
    <p:extLst>
      <p:ext uri="{BB962C8B-B14F-4D97-AF65-F5344CB8AC3E}">
        <p14:creationId xmlns:p14="http://schemas.microsoft.com/office/powerpoint/2010/main" val="2382173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Choice of confidence level</a:t>
            </a:r>
            <a:endParaRPr lang="en-GB" dirty="0"/>
          </a:p>
        </p:txBody>
      </p:sp>
      <p:sp>
        <p:nvSpPr>
          <p:cNvPr id="3" name="Content Placeholder 2"/>
          <p:cNvSpPr>
            <a:spLocks noGrp="1"/>
          </p:cNvSpPr>
          <p:nvPr>
            <p:ph sz="half" idx="1"/>
          </p:nvPr>
        </p:nvSpPr>
        <p:spPr/>
        <p:txBody>
          <a:bodyPr/>
          <a:lstStyle/>
          <a:p>
            <a:pPr marL="0" indent="0">
              <a:spcAft>
                <a:spcPts val="600"/>
              </a:spcAft>
              <a:buNone/>
            </a:pPr>
            <a:r>
              <a:rPr lang="en-US" sz="1400" b="1" dirty="0"/>
              <a:t>What confidence level </a:t>
            </a:r>
            <a:r>
              <a:rPr lang="en-US" sz="1400" b="1" dirty="0" smtClean="0"/>
              <a:t>were respondents proposing </a:t>
            </a:r>
            <a:r>
              <a:rPr lang="en-US" sz="1400" b="1" dirty="0"/>
              <a:t>to use to determine the </a:t>
            </a:r>
            <a:r>
              <a:rPr lang="en-US" sz="1400" b="1" dirty="0" smtClean="0"/>
              <a:t>RA?</a:t>
            </a:r>
          </a:p>
          <a:p>
            <a:pPr>
              <a:spcAft>
                <a:spcPts val="600"/>
              </a:spcAft>
            </a:pPr>
            <a:r>
              <a:rPr lang="en-US" sz="1400" dirty="0" smtClean="0">
                <a:solidFill>
                  <a:schemeClr val="tx1"/>
                </a:solidFill>
              </a:rPr>
              <a:t>Some indicated a provisional percentile (e.g. 70th, 75th, 90th percentile);</a:t>
            </a:r>
          </a:p>
          <a:p>
            <a:pPr marL="180000" indent="-180000">
              <a:spcAft>
                <a:spcPts val="400"/>
              </a:spcAft>
              <a:buFont typeface="Arial" panose="020B0604020202020204" pitchFamily="34" charset="0"/>
              <a:buChar char="•"/>
            </a:pPr>
            <a:r>
              <a:rPr lang="en-US" sz="1400" dirty="0" smtClean="0">
                <a:solidFill>
                  <a:schemeClr val="tx1"/>
                </a:solidFill>
              </a:rPr>
              <a:t>Others </a:t>
            </a:r>
            <a:r>
              <a:rPr lang="en-US" sz="1400" dirty="0">
                <a:solidFill>
                  <a:schemeClr val="tx1"/>
                </a:solidFill>
              </a:rPr>
              <a:t>have indicated a broader range of where this might land (e.g. 70-80th, 75-85th</a:t>
            </a:r>
            <a:r>
              <a:rPr lang="en-US" sz="1400" dirty="0" smtClean="0">
                <a:solidFill>
                  <a:schemeClr val="tx1"/>
                </a:solidFill>
              </a:rPr>
              <a:t>, 70-90th </a:t>
            </a:r>
            <a:r>
              <a:rPr lang="en-US" sz="1400" dirty="0">
                <a:solidFill>
                  <a:schemeClr val="tx1"/>
                </a:solidFill>
              </a:rPr>
              <a:t>percentile)</a:t>
            </a:r>
          </a:p>
          <a:p>
            <a:pPr marL="180000" indent="-180000">
              <a:spcAft>
                <a:spcPts val="400"/>
              </a:spcAft>
              <a:buFont typeface="Arial" panose="020B0604020202020204" pitchFamily="34" charset="0"/>
              <a:buChar char="•"/>
            </a:pPr>
            <a:r>
              <a:rPr lang="en-US" sz="1400" dirty="0">
                <a:solidFill>
                  <a:schemeClr val="tx1"/>
                </a:solidFill>
              </a:rPr>
              <a:t>One respondent commented they would align to SII.</a:t>
            </a:r>
          </a:p>
          <a:p>
            <a:endParaRPr lang="en-GB" sz="1400" dirty="0"/>
          </a:p>
        </p:txBody>
      </p:sp>
      <p:sp>
        <p:nvSpPr>
          <p:cNvPr id="4" name="Content Placeholder 3"/>
          <p:cNvSpPr>
            <a:spLocks noGrp="1"/>
          </p:cNvSpPr>
          <p:nvPr>
            <p:ph sz="half" idx="2"/>
          </p:nvPr>
        </p:nvSpPr>
        <p:spPr/>
        <p:txBody>
          <a:bodyPr/>
          <a:lstStyle/>
          <a:p>
            <a:pPr marL="0" indent="0">
              <a:buNone/>
            </a:pPr>
            <a:r>
              <a:rPr lang="en-GB" sz="1400" b="1" dirty="0" smtClean="0"/>
              <a:t>Comments:</a:t>
            </a:r>
          </a:p>
          <a:p>
            <a:r>
              <a:rPr lang="en-GB" sz="1400" dirty="0" smtClean="0"/>
              <a:t>Most insurers stated that market practice will influence their chosen confidence level.</a:t>
            </a:r>
          </a:p>
          <a:p>
            <a:r>
              <a:rPr lang="en-GB" sz="1400" dirty="0" smtClean="0"/>
              <a:t>Hence the confidence level is expected to converge over time.</a:t>
            </a:r>
          </a:p>
          <a:p>
            <a:r>
              <a:rPr lang="en-GB" sz="1400" dirty="0" smtClean="0"/>
              <a:t>It was agreed that the most important aspect is the commentary surrounding the chosen confidence level included in the notes to the accounts.</a:t>
            </a:r>
          </a:p>
          <a:p>
            <a:pPr marL="0" indent="0">
              <a:buNone/>
            </a:pPr>
            <a:endParaRPr lang="en-GB" sz="1400" b="1" dirty="0"/>
          </a:p>
        </p:txBody>
      </p:sp>
      <p:sp>
        <p:nvSpPr>
          <p:cNvPr id="5" name="Date Placeholder 4"/>
          <p:cNvSpPr>
            <a:spLocks noGrp="1"/>
          </p:cNvSpPr>
          <p:nvPr>
            <p:ph type="dt" sz="half" idx="10"/>
          </p:nvPr>
        </p:nvSpPr>
        <p:spPr/>
        <p:txBody>
          <a:bodyPr/>
          <a:lstStyle/>
          <a:p>
            <a:fld id="{47C5B50A-7E59-4D6B-8B85-7100929A4F65}" type="datetime4">
              <a:rPr lang="en-GB" smtClean="0"/>
              <a:t>30 January 2020</a:t>
            </a:fld>
            <a:endParaRPr lang="en-GB" dirty="0"/>
          </a:p>
        </p:txBody>
      </p:sp>
      <p:sp>
        <p:nvSpPr>
          <p:cNvPr id="6" name="Slide Number Placeholder 5"/>
          <p:cNvSpPr>
            <a:spLocks noGrp="1"/>
          </p:cNvSpPr>
          <p:nvPr>
            <p:ph type="sldNum" sz="quarter" idx="12"/>
          </p:nvPr>
        </p:nvSpPr>
        <p:spPr/>
        <p:txBody>
          <a:bodyPr/>
          <a:lstStyle/>
          <a:p>
            <a:fld id="{375E1C19-A04E-4390-A400-023E4FCB19F2}" type="slidenum">
              <a:rPr lang="en-GB" smtClean="0"/>
              <a:pPr/>
              <a:t>18</a:t>
            </a:fld>
            <a:endParaRPr lang="en-GB" dirty="0"/>
          </a:p>
        </p:txBody>
      </p:sp>
    </p:spTree>
    <p:extLst>
      <p:ext uri="{BB962C8B-B14F-4D97-AF65-F5344CB8AC3E}">
        <p14:creationId xmlns:p14="http://schemas.microsoft.com/office/powerpoint/2010/main" val="11153578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Reinsurance</a:t>
            </a:r>
            <a:r>
              <a:rPr lang="en-GB" dirty="0" smtClean="0">
                <a:solidFill>
                  <a:srgbClr val="FF0000"/>
                </a:solidFill>
              </a:rPr>
              <a:t> </a:t>
            </a:r>
            <a:r>
              <a:rPr lang="en-GB" dirty="0"/>
              <a:t>held</a:t>
            </a:r>
          </a:p>
        </p:txBody>
      </p:sp>
      <p:graphicFrame>
        <p:nvGraphicFramePr>
          <p:cNvPr id="7" name="Content Placeholder 5"/>
          <p:cNvGraphicFramePr>
            <a:graphicFrameLocks noGrp="1"/>
          </p:cNvGraphicFramePr>
          <p:nvPr>
            <p:ph sz="half" idx="1"/>
            <p:extLst>
              <p:ext uri="{D42A27DB-BD31-4B8C-83A1-F6EECF244321}">
                <p14:modId xmlns:p14="http://schemas.microsoft.com/office/powerpoint/2010/main" val="848821585"/>
              </p:ext>
            </p:extLst>
          </p:nvPr>
        </p:nvGraphicFramePr>
        <p:xfrm>
          <a:off x="521174" y="1168003"/>
          <a:ext cx="3546770" cy="3545228"/>
        </p:xfrm>
        <a:graphic>
          <a:graphicData uri="http://schemas.openxmlformats.org/drawingml/2006/chart">
            <c:chart xmlns:c="http://schemas.openxmlformats.org/drawingml/2006/chart" xmlns:r="http://schemas.openxmlformats.org/officeDocument/2006/relationships" r:id="rId2"/>
          </a:graphicData>
        </a:graphic>
      </p:graphicFrame>
      <p:sp>
        <p:nvSpPr>
          <p:cNvPr id="2" name="Content Placeholder 1"/>
          <p:cNvSpPr>
            <a:spLocks noGrp="1"/>
          </p:cNvSpPr>
          <p:nvPr>
            <p:ph sz="half" idx="2"/>
          </p:nvPr>
        </p:nvSpPr>
        <p:spPr>
          <a:xfrm>
            <a:off x="4355977" y="1168003"/>
            <a:ext cx="4330824" cy="3480197"/>
          </a:xfrm>
        </p:spPr>
        <p:txBody>
          <a:bodyPr/>
          <a:lstStyle/>
          <a:p>
            <a:pPr marL="0" indent="0">
              <a:buNone/>
            </a:pPr>
            <a:r>
              <a:rPr lang="en-GB" sz="1400" b="1" dirty="0" smtClean="0"/>
              <a:t>Comments:</a:t>
            </a:r>
          </a:p>
          <a:p>
            <a:r>
              <a:rPr lang="en-GB" sz="1400" dirty="0" smtClean="0"/>
              <a:t>Most </a:t>
            </a:r>
            <a:r>
              <a:rPr lang="en-GB" sz="1400" dirty="0"/>
              <a:t>insurers </a:t>
            </a:r>
            <a:r>
              <a:rPr lang="en-GB" sz="1400" dirty="0" smtClean="0"/>
              <a:t>are </a:t>
            </a:r>
            <a:r>
              <a:rPr lang="en-GB" sz="1400" dirty="0"/>
              <a:t>proposing to determine the RA directly for </a:t>
            </a:r>
            <a:r>
              <a:rPr lang="en-GB" sz="1400" dirty="0" smtClean="0"/>
              <a:t>reinsurance </a:t>
            </a:r>
            <a:r>
              <a:rPr lang="en-GB" sz="1400" dirty="0"/>
              <a:t>held</a:t>
            </a:r>
            <a:r>
              <a:rPr lang="en-GB" sz="1400" dirty="0" smtClean="0"/>
              <a:t>.</a:t>
            </a:r>
          </a:p>
          <a:p>
            <a:r>
              <a:rPr lang="en-GB" sz="1400" dirty="0" smtClean="0"/>
              <a:t>However this process has not yet been fully thought through with simplified methods being suggested.</a:t>
            </a:r>
          </a:p>
        </p:txBody>
      </p:sp>
      <p:sp>
        <p:nvSpPr>
          <p:cNvPr id="4" name="Date Placeholder 3"/>
          <p:cNvSpPr>
            <a:spLocks noGrp="1"/>
          </p:cNvSpPr>
          <p:nvPr>
            <p:ph type="dt" sz="half" idx="10"/>
          </p:nvPr>
        </p:nvSpPr>
        <p:spPr/>
        <p:txBody>
          <a:bodyPr/>
          <a:lstStyle/>
          <a:p>
            <a:fld id="{F9218FC7-F982-47E9-9653-E880DC87332B}" type="datetime4">
              <a:rPr lang="en-GB" smtClean="0"/>
              <a:t>30 January 2020</a:t>
            </a:fld>
            <a:endParaRPr lang="en-GB" dirty="0"/>
          </a:p>
        </p:txBody>
      </p:sp>
      <p:sp>
        <p:nvSpPr>
          <p:cNvPr id="3" name="Slide Number Placeholder 2"/>
          <p:cNvSpPr>
            <a:spLocks noGrp="1"/>
          </p:cNvSpPr>
          <p:nvPr>
            <p:ph type="sldNum" sz="quarter" idx="12"/>
          </p:nvPr>
        </p:nvSpPr>
        <p:spPr/>
        <p:txBody>
          <a:bodyPr/>
          <a:lstStyle/>
          <a:p>
            <a:fld id="{375E1C19-A04E-4390-A400-023E4FCB19F2}" type="slidenum">
              <a:rPr lang="en-GB" smtClean="0"/>
              <a:pPr/>
              <a:t>19</a:t>
            </a:fld>
            <a:endParaRPr lang="en-GB" dirty="0"/>
          </a:p>
        </p:txBody>
      </p:sp>
    </p:spTree>
    <p:extLst>
      <p:ext uri="{BB962C8B-B14F-4D97-AF65-F5344CB8AC3E}">
        <p14:creationId xmlns:p14="http://schemas.microsoft.com/office/powerpoint/2010/main" val="2415322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Operational aspects</a:t>
            </a:r>
            <a:endParaRPr lang="en-GB" dirty="0"/>
          </a:p>
        </p:txBody>
      </p:sp>
      <p:sp>
        <p:nvSpPr>
          <p:cNvPr id="8" name="Content Placeholder 7"/>
          <p:cNvSpPr>
            <a:spLocks noGrp="1"/>
          </p:cNvSpPr>
          <p:nvPr>
            <p:ph sz="half" idx="1"/>
          </p:nvPr>
        </p:nvSpPr>
        <p:spPr>
          <a:xfrm>
            <a:off x="3691854" y="1160860"/>
            <a:ext cx="5056861" cy="3535125"/>
          </a:xfrm>
        </p:spPr>
        <p:txBody>
          <a:bodyPr/>
          <a:lstStyle/>
          <a:p>
            <a:pPr marL="0" indent="0">
              <a:buNone/>
            </a:pPr>
            <a:r>
              <a:rPr lang="en-US" sz="1300" b="1" dirty="0" smtClean="0"/>
              <a:t>Comments:</a:t>
            </a:r>
          </a:p>
          <a:p>
            <a:pPr>
              <a:spcBef>
                <a:spcPts val="0"/>
              </a:spcBef>
            </a:pPr>
            <a:r>
              <a:rPr lang="en-US" sz="1300" dirty="0"/>
              <a:t>Almost all participants plan to calibrate the stresses used to determine the </a:t>
            </a:r>
            <a:r>
              <a:rPr lang="en-US" sz="1300" dirty="0" smtClean="0"/>
              <a:t>RA on </a:t>
            </a:r>
            <a:r>
              <a:rPr lang="en-US" sz="1300" dirty="0"/>
              <a:t>an annual basis. </a:t>
            </a:r>
            <a:r>
              <a:rPr lang="en-US" sz="1300" dirty="0" smtClean="0"/>
              <a:t/>
            </a:r>
            <a:br>
              <a:rPr lang="en-US" sz="1300" dirty="0" smtClean="0"/>
            </a:br>
            <a:endParaRPr lang="en-US" sz="1300" dirty="0"/>
          </a:p>
          <a:p>
            <a:pPr>
              <a:spcBef>
                <a:spcPts val="0"/>
              </a:spcBef>
            </a:pPr>
            <a:r>
              <a:rPr lang="en-US" sz="1300" dirty="0"/>
              <a:t>Some examples of the triggers for recalibration were:</a:t>
            </a:r>
            <a:endParaRPr lang="en-GB" sz="1300" dirty="0"/>
          </a:p>
          <a:p>
            <a:pPr lvl="1">
              <a:spcBef>
                <a:spcPts val="0"/>
              </a:spcBef>
            </a:pPr>
            <a:r>
              <a:rPr lang="en-US" sz="1200" dirty="0"/>
              <a:t>Significant market movements </a:t>
            </a:r>
            <a:endParaRPr lang="en-GB" sz="1200" dirty="0"/>
          </a:p>
          <a:p>
            <a:pPr lvl="1">
              <a:spcBef>
                <a:spcPts val="0"/>
              </a:spcBef>
            </a:pPr>
            <a:r>
              <a:rPr lang="en-US" sz="1200" dirty="0"/>
              <a:t>Event of major rebasing of or new risk drivers </a:t>
            </a:r>
            <a:endParaRPr lang="en-GB" sz="1200" dirty="0"/>
          </a:p>
          <a:p>
            <a:pPr lvl="1">
              <a:spcBef>
                <a:spcPts val="0"/>
              </a:spcBef>
            </a:pPr>
            <a:r>
              <a:rPr lang="en-US" sz="1200" dirty="0"/>
              <a:t>Extension of internal model </a:t>
            </a:r>
            <a:endParaRPr lang="en-GB" sz="1200" dirty="0"/>
          </a:p>
          <a:p>
            <a:pPr lvl="1">
              <a:spcBef>
                <a:spcPts val="0"/>
              </a:spcBef>
            </a:pPr>
            <a:r>
              <a:rPr lang="en-US" sz="1200" dirty="0"/>
              <a:t>Changes in business mix, risk distributions, correlations </a:t>
            </a:r>
            <a:endParaRPr lang="en-GB" sz="1200" dirty="0"/>
          </a:p>
          <a:p>
            <a:pPr lvl="1">
              <a:spcBef>
                <a:spcPts val="0"/>
              </a:spcBef>
            </a:pPr>
            <a:r>
              <a:rPr lang="en-US" sz="1200" dirty="0"/>
              <a:t>Internal governance and </a:t>
            </a:r>
            <a:r>
              <a:rPr lang="en-US" sz="1200" dirty="0" smtClean="0"/>
              <a:t>review</a:t>
            </a:r>
          </a:p>
          <a:p>
            <a:pPr lvl="1">
              <a:spcBef>
                <a:spcPts val="0"/>
              </a:spcBef>
            </a:pPr>
            <a:endParaRPr lang="en-GB" sz="1200" dirty="0"/>
          </a:p>
          <a:p>
            <a:pPr lvl="1">
              <a:spcBef>
                <a:spcPts val="0"/>
              </a:spcBef>
            </a:pPr>
            <a:r>
              <a:rPr lang="en-US" sz="1200" dirty="0"/>
              <a:t>The full operational challenges in producing IFRS 17 results, including the working day timetable, are yet to be fully considered by most insurers. </a:t>
            </a:r>
          </a:p>
          <a:p>
            <a:pPr lvl="1">
              <a:spcBef>
                <a:spcPts val="0"/>
              </a:spcBef>
            </a:pPr>
            <a:endParaRPr lang="en-GB" sz="1200" dirty="0"/>
          </a:p>
        </p:txBody>
      </p:sp>
      <p:sp>
        <p:nvSpPr>
          <p:cNvPr id="5" name="Date Placeholder 4"/>
          <p:cNvSpPr>
            <a:spLocks noGrp="1"/>
          </p:cNvSpPr>
          <p:nvPr>
            <p:ph type="dt" sz="half" idx="10"/>
          </p:nvPr>
        </p:nvSpPr>
        <p:spPr/>
        <p:txBody>
          <a:bodyPr/>
          <a:lstStyle/>
          <a:p>
            <a:fld id="{17AB3383-E950-4727-8E2D-2DCBCB694B52}" type="datetime4">
              <a:rPr lang="en-GB" smtClean="0"/>
              <a:t>30 January 2020</a:t>
            </a:fld>
            <a:endParaRPr lang="en-GB" dirty="0"/>
          </a:p>
        </p:txBody>
      </p:sp>
      <p:sp>
        <p:nvSpPr>
          <p:cNvPr id="6" name="Slide Number Placeholder 5"/>
          <p:cNvSpPr>
            <a:spLocks noGrp="1"/>
          </p:cNvSpPr>
          <p:nvPr>
            <p:ph type="sldNum" sz="quarter" idx="12"/>
          </p:nvPr>
        </p:nvSpPr>
        <p:spPr/>
        <p:txBody>
          <a:bodyPr/>
          <a:lstStyle/>
          <a:p>
            <a:fld id="{375E1C19-A04E-4390-A400-023E4FCB19F2}" type="slidenum">
              <a:rPr lang="en-GB" smtClean="0"/>
              <a:pPr/>
              <a:t>20</a:t>
            </a:fld>
            <a:endParaRPr lang="en-GB" dirty="0"/>
          </a:p>
        </p:txBody>
      </p:sp>
      <p:graphicFrame>
        <p:nvGraphicFramePr>
          <p:cNvPr id="10" name="Content Placeholder 5"/>
          <p:cNvGraphicFramePr>
            <a:graphicFrameLocks/>
          </p:cNvGraphicFramePr>
          <p:nvPr>
            <p:extLst>
              <p:ext uri="{D42A27DB-BD31-4B8C-83A1-F6EECF244321}">
                <p14:modId xmlns:p14="http://schemas.microsoft.com/office/powerpoint/2010/main" val="361584325"/>
              </p:ext>
            </p:extLst>
          </p:nvPr>
        </p:nvGraphicFramePr>
        <p:xfrm>
          <a:off x="395289" y="1143025"/>
          <a:ext cx="3296565" cy="35283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136580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Practical implementation </a:t>
            </a:r>
            <a:r>
              <a:rPr lang="en-GB" dirty="0" smtClean="0"/>
              <a:t>challenges</a:t>
            </a:r>
            <a:endParaRPr lang="en-GB" dirty="0"/>
          </a:p>
        </p:txBody>
      </p:sp>
      <p:sp>
        <p:nvSpPr>
          <p:cNvPr id="4" name="Date Placeholder 3"/>
          <p:cNvSpPr>
            <a:spLocks noGrp="1"/>
          </p:cNvSpPr>
          <p:nvPr>
            <p:ph type="dt" sz="half" idx="2"/>
          </p:nvPr>
        </p:nvSpPr>
        <p:spPr/>
        <p:txBody>
          <a:bodyPr/>
          <a:lstStyle/>
          <a:p>
            <a:fld id="{66E59851-2629-4778-B8B0-35CA7F1ED8FB}" type="datetime4">
              <a:rPr lang="en-GB" smtClean="0"/>
              <a:t>30 January 2020</a:t>
            </a:fld>
            <a:endParaRPr lang="en-GB" dirty="0"/>
          </a:p>
        </p:txBody>
      </p:sp>
    </p:spTree>
    <p:extLst>
      <p:ext uri="{BB962C8B-B14F-4D97-AF65-F5344CB8AC3E}">
        <p14:creationId xmlns:p14="http://schemas.microsoft.com/office/powerpoint/2010/main" val="12584393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Implementation challenges</a:t>
            </a:r>
            <a:endParaRPr lang="en-GB" dirty="0"/>
          </a:p>
        </p:txBody>
      </p:sp>
      <p:sp>
        <p:nvSpPr>
          <p:cNvPr id="4" name="Date Placeholder 3"/>
          <p:cNvSpPr>
            <a:spLocks noGrp="1"/>
          </p:cNvSpPr>
          <p:nvPr>
            <p:ph type="dt" sz="half" idx="4294967295"/>
          </p:nvPr>
        </p:nvSpPr>
        <p:spPr>
          <a:xfrm>
            <a:off x="0" y="4808538"/>
            <a:ext cx="1384300" cy="223837"/>
          </a:xfrm>
        </p:spPr>
        <p:txBody>
          <a:bodyPr/>
          <a:lstStyle/>
          <a:p>
            <a:fld id="{5923BFF0-A34C-4CB2-B448-E325C22C3529}" type="datetime4">
              <a:rPr lang="en-GB" smtClean="0"/>
              <a:t>30 January 2020</a:t>
            </a:fld>
            <a:endParaRPr lang="en-GB" dirty="0"/>
          </a:p>
        </p:txBody>
      </p:sp>
      <p:grpSp>
        <p:nvGrpSpPr>
          <p:cNvPr id="7" name="Group 6"/>
          <p:cNvGrpSpPr/>
          <p:nvPr/>
        </p:nvGrpSpPr>
        <p:grpSpPr>
          <a:xfrm>
            <a:off x="2152547" y="1749932"/>
            <a:ext cx="1728466" cy="1458714"/>
            <a:chOff x="6978518" y="971653"/>
            <a:chExt cx="1728466" cy="1458714"/>
          </a:xfrm>
        </p:grpSpPr>
        <p:sp>
          <p:nvSpPr>
            <p:cNvPr id="8" name="Freeform 30"/>
            <p:cNvSpPr>
              <a:spLocks/>
            </p:cNvSpPr>
            <p:nvPr/>
          </p:nvSpPr>
          <p:spPr bwMode="auto">
            <a:xfrm>
              <a:off x="6978518" y="971653"/>
              <a:ext cx="1708286" cy="1458714"/>
            </a:xfrm>
            <a:custGeom>
              <a:avLst/>
              <a:gdLst/>
              <a:ahLst/>
              <a:cxnLst>
                <a:cxn ang="0">
                  <a:pos x="545" y="0"/>
                </a:cxn>
                <a:cxn ang="0">
                  <a:pos x="182" y="0"/>
                </a:cxn>
                <a:cxn ang="0">
                  <a:pos x="0" y="313"/>
                </a:cxn>
                <a:cxn ang="0">
                  <a:pos x="182" y="628"/>
                </a:cxn>
                <a:cxn ang="0">
                  <a:pos x="545" y="628"/>
                </a:cxn>
                <a:cxn ang="0">
                  <a:pos x="727" y="313"/>
                </a:cxn>
                <a:cxn ang="0">
                  <a:pos x="545" y="0"/>
                </a:cxn>
                <a:cxn ang="0">
                  <a:pos x="545" y="0"/>
                </a:cxn>
              </a:cxnLst>
              <a:rect l="0" t="0" r="r" b="b"/>
              <a:pathLst>
                <a:path w="727" h="628">
                  <a:moveTo>
                    <a:pt x="545" y="0"/>
                  </a:moveTo>
                  <a:lnTo>
                    <a:pt x="182" y="0"/>
                  </a:lnTo>
                  <a:lnTo>
                    <a:pt x="0" y="313"/>
                  </a:lnTo>
                  <a:lnTo>
                    <a:pt x="182" y="628"/>
                  </a:lnTo>
                  <a:lnTo>
                    <a:pt x="545" y="628"/>
                  </a:lnTo>
                  <a:lnTo>
                    <a:pt x="727" y="313"/>
                  </a:lnTo>
                  <a:lnTo>
                    <a:pt x="545" y="0"/>
                  </a:lnTo>
                  <a:lnTo>
                    <a:pt x="545" y="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GB" sz="1200" dirty="0"/>
            </a:p>
          </p:txBody>
        </p:sp>
        <p:sp>
          <p:nvSpPr>
            <p:cNvPr id="9" name="Text Box 17"/>
            <p:cNvSpPr txBox="1">
              <a:spLocks noChangeArrowheads="1"/>
            </p:cNvSpPr>
            <p:nvPr/>
          </p:nvSpPr>
          <p:spPr bwMode="blackWhite">
            <a:xfrm>
              <a:off x="6978518" y="1385117"/>
              <a:ext cx="1728466" cy="738664"/>
            </a:xfrm>
            <a:prstGeom prst="rect">
              <a:avLst/>
            </a:prstGeom>
            <a:noFill/>
            <a:ln w="9525" algn="ctr">
              <a:noFill/>
              <a:miter lim="800000"/>
              <a:headEnd/>
              <a:tailEnd/>
            </a:ln>
          </p:spPr>
          <p:txBody>
            <a:bodyPr wrap="square" lIns="0" tIns="0" rIns="0" bIns="0">
              <a:spAutoFit/>
            </a:bodyPr>
            <a:lstStyle/>
            <a:p>
              <a:pPr algn="ctr"/>
              <a:r>
                <a:rPr lang="en-GB" sz="1200" b="1" dirty="0" smtClean="0">
                  <a:solidFill>
                    <a:schemeClr val="bg1"/>
                  </a:solidFill>
                  <a:latin typeface="+mj-lt"/>
                </a:rPr>
                <a:t>Compliance with </a:t>
              </a:r>
            </a:p>
            <a:p>
              <a:pPr algn="ctr"/>
              <a:r>
                <a:rPr lang="en-GB" sz="1200" b="1" dirty="0" smtClean="0">
                  <a:solidFill>
                    <a:schemeClr val="bg1"/>
                  </a:solidFill>
                  <a:latin typeface="+mj-lt"/>
                </a:rPr>
                <a:t>Group policy, with entities that don’t </a:t>
              </a:r>
            </a:p>
            <a:p>
              <a:pPr algn="ctr"/>
              <a:r>
                <a:rPr lang="en-GB" sz="1200" b="1" dirty="0" smtClean="0">
                  <a:solidFill>
                    <a:schemeClr val="bg1"/>
                  </a:solidFill>
                  <a:latin typeface="+mj-lt"/>
                </a:rPr>
                <a:t>use Solvency II</a:t>
              </a:r>
              <a:endParaRPr lang="en-GB" sz="1200" b="1" dirty="0">
                <a:solidFill>
                  <a:schemeClr val="bg1"/>
                </a:solidFill>
                <a:latin typeface="+mj-lt"/>
              </a:endParaRPr>
            </a:p>
          </p:txBody>
        </p:sp>
      </p:grpSp>
      <p:grpSp>
        <p:nvGrpSpPr>
          <p:cNvPr id="10" name="Group 9"/>
          <p:cNvGrpSpPr/>
          <p:nvPr/>
        </p:nvGrpSpPr>
        <p:grpSpPr>
          <a:xfrm>
            <a:off x="831343" y="2504038"/>
            <a:ext cx="1728466" cy="1458714"/>
            <a:chOff x="5652110" y="1731088"/>
            <a:chExt cx="1728466" cy="1458714"/>
          </a:xfrm>
        </p:grpSpPr>
        <p:sp>
          <p:nvSpPr>
            <p:cNvPr id="11" name="Freeform 30"/>
            <p:cNvSpPr>
              <a:spLocks/>
            </p:cNvSpPr>
            <p:nvPr/>
          </p:nvSpPr>
          <p:spPr bwMode="auto">
            <a:xfrm>
              <a:off x="5661654" y="1731088"/>
              <a:ext cx="1708286" cy="1458714"/>
            </a:xfrm>
            <a:custGeom>
              <a:avLst/>
              <a:gdLst/>
              <a:ahLst/>
              <a:cxnLst>
                <a:cxn ang="0">
                  <a:pos x="545" y="0"/>
                </a:cxn>
                <a:cxn ang="0">
                  <a:pos x="182" y="0"/>
                </a:cxn>
                <a:cxn ang="0">
                  <a:pos x="0" y="313"/>
                </a:cxn>
                <a:cxn ang="0">
                  <a:pos x="182" y="628"/>
                </a:cxn>
                <a:cxn ang="0">
                  <a:pos x="545" y="628"/>
                </a:cxn>
                <a:cxn ang="0">
                  <a:pos x="727" y="313"/>
                </a:cxn>
                <a:cxn ang="0">
                  <a:pos x="545" y="0"/>
                </a:cxn>
                <a:cxn ang="0">
                  <a:pos x="545" y="0"/>
                </a:cxn>
              </a:cxnLst>
              <a:rect l="0" t="0" r="r" b="b"/>
              <a:pathLst>
                <a:path w="727" h="628">
                  <a:moveTo>
                    <a:pt x="545" y="0"/>
                  </a:moveTo>
                  <a:lnTo>
                    <a:pt x="182" y="0"/>
                  </a:lnTo>
                  <a:lnTo>
                    <a:pt x="0" y="313"/>
                  </a:lnTo>
                  <a:lnTo>
                    <a:pt x="182" y="628"/>
                  </a:lnTo>
                  <a:lnTo>
                    <a:pt x="545" y="628"/>
                  </a:lnTo>
                  <a:lnTo>
                    <a:pt x="727" y="313"/>
                  </a:lnTo>
                  <a:lnTo>
                    <a:pt x="545" y="0"/>
                  </a:lnTo>
                  <a:lnTo>
                    <a:pt x="545"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sz="1200" dirty="0"/>
            </a:p>
          </p:txBody>
        </p:sp>
        <p:sp>
          <p:nvSpPr>
            <p:cNvPr id="12" name="Text Box 17"/>
            <p:cNvSpPr txBox="1">
              <a:spLocks noChangeArrowheads="1"/>
            </p:cNvSpPr>
            <p:nvPr/>
          </p:nvSpPr>
          <p:spPr bwMode="blackWhite">
            <a:xfrm>
              <a:off x="5652110" y="2375806"/>
              <a:ext cx="1728466" cy="369332"/>
            </a:xfrm>
            <a:prstGeom prst="rect">
              <a:avLst/>
            </a:prstGeom>
            <a:noFill/>
            <a:ln w="9525" algn="ctr">
              <a:noFill/>
              <a:miter lim="800000"/>
              <a:headEnd/>
              <a:tailEnd/>
            </a:ln>
          </p:spPr>
          <p:txBody>
            <a:bodyPr wrap="square" lIns="0" tIns="0" rIns="0" bIns="0">
              <a:spAutoFit/>
            </a:bodyPr>
            <a:lstStyle/>
            <a:p>
              <a:pPr algn="ctr"/>
              <a:r>
                <a:rPr lang="en-GB" sz="1200" b="1" dirty="0" smtClean="0">
                  <a:solidFill>
                    <a:schemeClr val="bg1"/>
                  </a:solidFill>
                  <a:latin typeface="+mj-lt"/>
                </a:rPr>
                <a:t>Adjustments to Solvency II</a:t>
              </a:r>
              <a:endParaRPr lang="en-GB" sz="1200" b="1" dirty="0">
                <a:solidFill>
                  <a:schemeClr val="bg1"/>
                </a:solidFill>
                <a:latin typeface="+mj-lt"/>
              </a:endParaRPr>
            </a:p>
          </p:txBody>
        </p:sp>
      </p:grpSp>
      <p:grpSp>
        <p:nvGrpSpPr>
          <p:cNvPr id="13" name="Group 12"/>
          <p:cNvGrpSpPr/>
          <p:nvPr/>
        </p:nvGrpSpPr>
        <p:grpSpPr>
          <a:xfrm>
            <a:off x="830908" y="985203"/>
            <a:ext cx="1728466" cy="1458714"/>
            <a:chOff x="5578311" y="3019777"/>
            <a:chExt cx="1728466" cy="1458714"/>
          </a:xfrm>
        </p:grpSpPr>
        <p:sp>
          <p:nvSpPr>
            <p:cNvPr id="14" name="Freeform 30"/>
            <p:cNvSpPr>
              <a:spLocks/>
            </p:cNvSpPr>
            <p:nvPr/>
          </p:nvSpPr>
          <p:spPr bwMode="auto">
            <a:xfrm>
              <a:off x="5588401" y="3019777"/>
              <a:ext cx="1708286" cy="1458714"/>
            </a:xfrm>
            <a:custGeom>
              <a:avLst/>
              <a:gdLst/>
              <a:ahLst/>
              <a:cxnLst>
                <a:cxn ang="0">
                  <a:pos x="545" y="0"/>
                </a:cxn>
                <a:cxn ang="0">
                  <a:pos x="182" y="0"/>
                </a:cxn>
                <a:cxn ang="0">
                  <a:pos x="0" y="313"/>
                </a:cxn>
                <a:cxn ang="0">
                  <a:pos x="182" y="628"/>
                </a:cxn>
                <a:cxn ang="0">
                  <a:pos x="545" y="628"/>
                </a:cxn>
                <a:cxn ang="0">
                  <a:pos x="727" y="313"/>
                </a:cxn>
                <a:cxn ang="0">
                  <a:pos x="545" y="0"/>
                </a:cxn>
                <a:cxn ang="0">
                  <a:pos x="545" y="0"/>
                </a:cxn>
              </a:cxnLst>
              <a:rect l="0" t="0" r="r" b="b"/>
              <a:pathLst>
                <a:path w="727" h="628">
                  <a:moveTo>
                    <a:pt x="545" y="0"/>
                  </a:moveTo>
                  <a:lnTo>
                    <a:pt x="182" y="0"/>
                  </a:lnTo>
                  <a:lnTo>
                    <a:pt x="0" y="313"/>
                  </a:lnTo>
                  <a:lnTo>
                    <a:pt x="182" y="628"/>
                  </a:lnTo>
                  <a:lnTo>
                    <a:pt x="545" y="628"/>
                  </a:lnTo>
                  <a:lnTo>
                    <a:pt x="727" y="313"/>
                  </a:lnTo>
                  <a:lnTo>
                    <a:pt x="545" y="0"/>
                  </a:lnTo>
                  <a:lnTo>
                    <a:pt x="545" y="0"/>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sz="1200" dirty="0"/>
            </a:p>
          </p:txBody>
        </p:sp>
        <p:sp>
          <p:nvSpPr>
            <p:cNvPr id="15" name="Text Box 17"/>
            <p:cNvSpPr txBox="1">
              <a:spLocks noChangeArrowheads="1"/>
            </p:cNvSpPr>
            <p:nvPr/>
          </p:nvSpPr>
          <p:spPr bwMode="blackWhite">
            <a:xfrm>
              <a:off x="5578311" y="3550027"/>
              <a:ext cx="1728466" cy="369332"/>
            </a:xfrm>
            <a:prstGeom prst="rect">
              <a:avLst/>
            </a:prstGeom>
            <a:noFill/>
            <a:ln w="9525" algn="ctr">
              <a:noFill/>
              <a:miter lim="800000"/>
              <a:headEnd/>
              <a:tailEnd/>
            </a:ln>
          </p:spPr>
          <p:txBody>
            <a:bodyPr wrap="square" lIns="0" tIns="0" rIns="0" bIns="0">
              <a:spAutoFit/>
            </a:bodyPr>
            <a:lstStyle/>
            <a:p>
              <a:pPr algn="ctr"/>
              <a:r>
                <a:rPr lang="en-GB" sz="1200" b="1" dirty="0" smtClean="0">
                  <a:solidFill>
                    <a:schemeClr val="bg1"/>
                  </a:solidFill>
                  <a:latin typeface="+mj-lt"/>
                </a:rPr>
                <a:t>Converting 1-year to ultimate stresses</a:t>
              </a:r>
              <a:endParaRPr lang="en-GB" sz="1200" b="1" dirty="0">
                <a:solidFill>
                  <a:schemeClr val="bg1"/>
                </a:solidFill>
                <a:latin typeface="+mj-lt"/>
              </a:endParaRPr>
            </a:p>
          </p:txBody>
        </p:sp>
      </p:grpSp>
      <p:grpSp>
        <p:nvGrpSpPr>
          <p:cNvPr id="16" name="Group 15"/>
          <p:cNvGrpSpPr/>
          <p:nvPr/>
        </p:nvGrpSpPr>
        <p:grpSpPr>
          <a:xfrm>
            <a:off x="2152547" y="3248783"/>
            <a:ext cx="1728466" cy="1458714"/>
            <a:chOff x="6974674" y="2460445"/>
            <a:chExt cx="1728466" cy="1458714"/>
          </a:xfrm>
        </p:grpSpPr>
        <p:sp>
          <p:nvSpPr>
            <p:cNvPr id="17" name="Freeform 30"/>
            <p:cNvSpPr>
              <a:spLocks/>
            </p:cNvSpPr>
            <p:nvPr/>
          </p:nvSpPr>
          <p:spPr bwMode="auto">
            <a:xfrm>
              <a:off x="6978518" y="2460445"/>
              <a:ext cx="1708286" cy="1458714"/>
            </a:xfrm>
            <a:custGeom>
              <a:avLst/>
              <a:gdLst/>
              <a:ahLst/>
              <a:cxnLst>
                <a:cxn ang="0">
                  <a:pos x="545" y="0"/>
                </a:cxn>
                <a:cxn ang="0">
                  <a:pos x="182" y="0"/>
                </a:cxn>
                <a:cxn ang="0">
                  <a:pos x="0" y="313"/>
                </a:cxn>
                <a:cxn ang="0">
                  <a:pos x="182" y="628"/>
                </a:cxn>
                <a:cxn ang="0">
                  <a:pos x="545" y="628"/>
                </a:cxn>
                <a:cxn ang="0">
                  <a:pos x="727" y="313"/>
                </a:cxn>
                <a:cxn ang="0">
                  <a:pos x="545" y="0"/>
                </a:cxn>
                <a:cxn ang="0">
                  <a:pos x="545" y="0"/>
                </a:cxn>
              </a:cxnLst>
              <a:rect l="0" t="0" r="r" b="b"/>
              <a:pathLst>
                <a:path w="727" h="628">
                  <a:moveTo>
                    <a:pt x="545" y="0"/>
                  </a:moveTo>
                  <a:lnTo>
                    <a:pt x="182" y="0"/>
                  </a:lnTo>
                  <a:lnTo>
                    <a:pt x="0" y="313"/>
                  </a:lnTo>
                  <a:lnTo>
                    <a:pt x="182" y="628"/>
                  </a:lnTo>
                  <a:lnTo>
                    <a:pt x="545" y="628"/>
                  </a:lnTo>
                  <a:lnTo>
                    <a:pt x="727" y="313"/>
                  </a:lnTo>
                  <a:lnTo>
                    <a:pt x="545" y="0"/>
                  </a:lnTo>
                  <a:lnTo>
                    <a:pt x="545" y="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sz="1200" dirty="0"/>
            </a:p>
          </p:txBody>
        </p:sp>
        <p:sp>
          <p:nvSpPr>
            <p:cNvPr id="18" name="Text Box 17"/>
            <p:cNvSpPr txBox="1">
              <a:spLocks noChangeArrowheads="1"/>
            </p:cNvSpPr>
            <p:nvPr/>
          </p:nvSpPr>
          <p:spPr bwMode="blackWhite">
            <a:xfrm>
              <a:off x="6974674" y="2952396"/>
              <a:ext cx="1728466" cy="553998"/>
            </a:xfrm>
            <a:prstGeom prst="rect">
              <a:avLst/>
            </a:prstGeom>
            <a:noFill/>
            <a:ln w="9525" algn="ctr">
              <a:noFill/>
              <a:miter lim="800000"/>
              <a:headEnd/>
              <a:tailEnd/>
            </a:ln>
          </p:spPr>
          <p:txBody>
            <a:bodyPr wrap="square" lIns="0" tIns="0" rIns="0" bIns="0">
              <a:spAutoFit/>
            </a:bodyPr>
            <a:lstStyle/>
            <a:p>
              <a:pPr algn="ctr"/>
              <a:r>
                <a:rPr lang="en-GB" sz="1200" b="1" dirty="0">
                  <a:solidFill>
                    <a:schemeClr val="bg1"/>
                  </a:solidFill>
                  <a:latin typeface="+mj-lt"/>
                </a:rPr>
                <a:t>Storage of locked in assumptions and RA values</a:t>
              </a:r>
            </a:p>
          </p:txBody>
        </p:sp>
      </p:grpSp>
      <p:grpSp>
        <p:nvGrpSpPr>
          <p:cNvPr id="19" name="Group 18"/>
          <p:cNvGrpSpPr/>
          <p:nvPr/>
        </p:nvGrpSpPr>
        <p:grpSpPr>
          <a:xfrm>
            <a:off x="4819580" y="1756371"/>
            <a:ext cx="1728466" cy="1458714"/>
            <a:chOff x="6976259" y="971653"/>
            <a:chExt cx="1728466" cy="1458714"/>
          </a:xfrm>
        </p:grpSpPr>
        <p:sp>
          <p:nvSpPr>
            <p:cNvPr id="20" name="Freeform 30"/>
            <p:cNvSpPr>
              <a:spLocks/>
            </p:cNvSpPr>
            <p:nvPr/>
          </p:nvSpPr>
          <p:spPr bwMode="auto">
            <a:xfrm>
              <a:off x="6978518" y="971653"/>
              <a:ext cx="1708286" cy="1458714"/>
            </a:xfrm>
            <a:custGeom>
              <a:avLst/>
              <a:gdLst/>
              <a:ahLst/>
              <a:cxnLst>
                <a:cxn ang="0">
                  <a:pos x="545" y="0"/>
                </a:cxn>
                <a:cxn ang="0">
                  <a:pos x="182" y="0"/>
                </a:cxn>
                <a:cxn ang="0">
                  <a:pos x="0" y="313"/>
                </a:cxn>
                <a:cxn ang="0">
                  <a:pos x="182" y="628"/>
                </a:cxn>
                <a:cxn ang="0">
                  <a:pos x="545" y="628"/>
                </a:cxn>
                <a:cxn ang="0">
                  <a:pos x="727" y="313"/>
                </a:cxn>
                <a:cxn ang="0">
                  <a:pos x="545" y="0"/>
                </a:cxn>
                <a:cxn ang="0">
                  <a:pos x="545" y="0"/>
                </a:cxn>
              </a:cxnLst>
              <a:rect l="0" t="0" r="r" b="b"/>
              <a:pathLst>
                <a:path w="727" h="628">
                  <a:moveTo>
                    <a:pt x="545" y="0"/>
                  </a:moveTo>
                  <a:lnTo>
                    <a:pt x="182" y="0"/>
                  </a:lnTo>
                  <a:lnTo>
                    <a:pt x="0" y="313"/>
                  </a:lnTo>
                  <a:lnTo>
                    <a:pt x="182" y="628"/>
                  </a:lnTo>
                  <a:lnTo>
                    <a:pt x="545" y="628"/>
                  </a:lnTo>
                  <a:lnTo>
                    <a:pt x="727" y="313"/>
                  </a:lnTo>
                  <a:lnTo>
                    <a:pt x="545" y="0"/>
                  </a:lnTo>
                  <a:lnTo>
                    <a:pt x="545" y="0"/>
                  </a:ln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GB" sz="1200" dirty="0"/>
            </a:p>
          </p:txBody>
        </p:sp>
        <p:sp>
          <p:nvSpPr>
            <p:cNvPr id="21" name="Text Box 17"/>
            <p:cNvSpPr txBox="1">
              <a:spLocks noChangeArrowheads="1"/>
            </p:cNvSpPr>
            <p:nvPr/>
          </p:nvSpPr>
          <p:spPr bwMode="blackWhite">
            <a:xfrm>
              <a:off x="6976259" y="1442036"/>
              <a:ext cx="1728466" cy="553998"/>
            </a:xfrm>
            <a:prstGeom prst="rect">
              <a:avLst/>
            </a:prstGeom>
            <a:noFill/>
            <a:ln w="9525" algn="ctr">
              <a:noFill/>
              <a:miter lim="800000"/>
              <a:headEnd/>
              <a:tailEnd/>
            </a:ln>
          </p:spPr>
          <p:txBody>
            <a:bodyPr wrap="square" lIns="0" tIns="0" rIns="0" bIns="0">
              <a:spAutoFit/>
            </a:bodyPr>
            <a:lstStyle/>
            <a:p>
              <a:pPr algn="ctr"/>
              <a:r>
                <a:rPr lang="en-GB" sz="1200" b="1" dirty="0" smtClean="0">
                  <a:solidFill>
                    <a:schemeClr val="bg1"/>
                  </a:solidFill>
                  <a:latin typeface="+mj-lt"/>
                </a:rPr>
                <a:t>Ensuring output RA reflects input confidence level</a:t>
              </a:r>
              <a:endParaRPr lang="en-GB" sz="1200" b="1" dirty="0">
                <a:solidFill>
                  <a:schemeClr val="bg1"/>
                </a:solidFill>
                <a:latin typeface="+mj-lt"/>
              </a:endParaRPr>
            </a:p>
          </p:txBody>
        </p:sp>
      </p:grpSp>
      <p:grpSp>
        <p:nvGrpSpPr>
          <p:cNvPr id="22" name="Group 21"/>
          <p:cNvGrpSpPr/>
          <p:nvPr/>
        </p:nvGrpSpPr>
        <p:grpSpPr>
          <a:xfrm>
            <a:off x="3478565" y="1033085"/>
            <a:ext cx="1739910" cy="1458714"/>
            <a:chOff x="6978518" y="2460445"/>
            <a:chExt cx="1739910" cy="1458714"/>
          </a:xfrm>
        </p:grpSpPr>
        <p:sp>
          <p:nvSpPr>
            <p:cNvPr id="23" name="Freeform 30"/>
            <p:cNvSpPr>
              <a:spLocks/>
            </p:cNvSpPr>
            <p:nvPr/>
          </p:nvSpPr>
          <p:spPr bwMode="auto">
            <a:xfrm>
              <a:off x="6978518" y="2460445"/>
              <a:ext cx="1708286" cy="1458714"/>
            </a:xfrm>
            <a:custGeom>
              <a:avLst/>
              <a:gdLst/>
              <a:ahLst/>
              <a:cxnLst>
                <a:cxn ang="0">
                  <a:pos x="545" y="0"/>
                </a:cxn>
                <a:cxn ang="0">
                  <a:pos x="182" y="0"/>
                </a:cxn>
                <a:cxn ang="0">
                  <a:pos x="0" y="313"/>
                </a:cxn>
                <a:cxn ang="0">
                  <a:pos x="182" y="628"/>
                </a:cxn>
                <a:cxn ang="0">
                  <a:pos x="545" y="628"/>
                </a:cxn>
                <a:cxn ang="0">
                  <a:pos x="727" y="313"/>
                </a:cxn>
                <a:cxn ang="0">
                  <a:pos x="545" y="0"/>
                </a:cxn>
                <a:cxn ang="0">
                  <a:pos x="545" y="0"/>
                </a:cxn>
              </a:cxnLst>
              <a:rect l="0" t="0" r="r" b="b"/>
              <a:pathLst>
                <a:path w="727" h="628">
                  <a:moveTo>
                    <a:pt x="545" y="0"/>
                  </a:moveTo>
                  <a:lnTo>
                    <a:pt x="182" y="0"/>
                  </a:lnTo>
                  <a:lnTo>
                    <a:pt x="0" y="313"/>
                  </a:lnTo>
                  <a:lnTo>
                    <a:pt x="182" y="628"/>
                  </a:lnTo>
                  <a:lnTo>
                    <a:pt x="545" y="628"/>
                  </a:lnTo>
                  <a:lnTo>
                    <a:pt x="727" y="313"/>
                  </a:lnTo>
                  <a:lnTo>
                    <a:pt x="545" y="0"/>
                  </a:lnTo>
                  <a:lnTo>
                    <a:pt x="545" y="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sz="1200" dirty="0"/>
            </a:p>
          </p:txBody>
        </p:sp>
        <p:sp>
          <p:nvSpPr>
            <p:cNvPr id="24" name="Text Box 17"/>
            <p:cNvSpPr txBox="1">
              <a:spLocks noChangeArrowheads="1"/>
            </p:cNvSpPr>
            <p:nvPr/>
          </p:nvSpPr>
          <p:spPr bwMode="blackWhite">
            <a:xfrm>
              <a:off x="6989962" y="2820470"/>
              <a:ext cx="1728466" cy="738664"/>
            </a:xfrm>
            <a:prstGeom prst="rect">
              <a:avLst/>
            </a:prstGeom>
            <a:noFill/>
            <a:ln w="9525" algn="ctr">
              <a:noFill/>
              <a:miter lim="800000"/>
              <a:headEnd/>
              <a:tailEnd/>
            </a:ln>
          </p:spPr>
          <p:txBody>
            <a:bodyPr wrap="square" lIns="0" tIns="0" rIns="0" bIns="0">
              <a:spAutoFit/>
            </a:bodyPr>
            <a:lstStyle/>
            <a:p>
              <a:pPr algn="ctr"/>
              <a:r>
                <a:rPr lang="en-GB" sz="1200" b="1" dirty="0" smtClean="0">
                  <a:solidFill>
                    <a:schemeClr val="bg1"/>
                  </a:solidFill>
                  <a:latin typeface="+mj-lt"/>
                </a:rPr>
                <a:t>Fitting risk </a:t>
              </a:r>
            </a:p>
            <a:p>
              <a:pPr algn="ctr"/>
              <a:r>
                <a:rPr lang="en-GB" sz="1200" b="1" dirty="0" smtClean="0">
                  <a:solidFill>
                    <a:schemeClr val="bg1"/>
                  </a:solidFill>
                  <a:latin typeface="+mj-lt"/>
                </a:rPr>
                <a:t>calibration runs into tighter reporting </a:t>
              </a:r>
            </a:p>
            <a:p>
              <a:pPr algn="ctr"/>
              <a:r>
                <a:rPr lang="en-GB" sz="1200" b="1" dirty="0" smtClean="0">
                  <a:solidFill>
                    <a:schemeClr val="bg1"/>
                  </a:solidFill>
                  <a:latin typeface="+mj-lt"/>
                </a:rPr>
                <a:t>timelines</a:t>
              </a:r>
              <a:endParaRPr lang="en-GB" sz="1200" b="1" dirty="0">
                <a:solidFill>
                  <a:schemeClr val="bg1"/>
                </a:solidFill>
                <a:latin typeface="+mj-lt"/>
              </a:endParaRPr>
            </a:p>
          </p:txBody>
        </p:sp>
      </p:grpSp>
      <p:grpSp>
        <p:nvGrpSpPr>
          <p:cNvPr id="25" name="Group 24"/>
          <p:cNvGrpSpPr/>
          <p:nvPr/>
        </p:nvGrpSpPr>
        <p:grpSpPr>
          <a:xfrm>
            <a:off x="3498698" y="2517781"/>
            <a:ext cx="1736105" cy="1458714"/>
            <a:chOff x="6888103" y="2275289"/>
            <a:chExt cx="1736105" cy="1458714"/>
          </a:xfrm>
        </p:grpSpPr>
        <p:sp>
          <p:nvSpPr>
            <p:cNvPr id="26" name="Freeform 30"/>
            <p:cNvSpPr>
              <a:spLocks/>
            </p:cNvSpPr>
            <p:nvPr/>
          </p:nvSpPr>
          <p:spPr bwMode="auto">
            <a:xfrm>
              <a:off x="6888103" y="2275289"/>
              <a:ext cx="1708286" cy="1458714"/>
            </a:xfrm>
            <a:custGeom>
              <a:avLst/>
              <a:gdLst/>
              <a:ahLst/>
              <a:cxnLst>
                <a:cxn ang="0">
                  <a:pos x="545" y="0"/>
                </a:cxn>
                <a:cxn ang="0">
                  <a:pos x="182" y="0"/>
                </a:cxn>
                <a:cxn ang="0">
                  <a:pos x="0" y="313"/>
                </a:cxn>
                <a:cxn ang="0">
                  <a:pos x="182" y="628"/>
                </a:cxn>
                <a:cxn ang="0">
                  <a:pos x="545" y="628"/>
                </a:cxn>
                <a:cxn ang="0">
                  <a:pos x="727" y="313"/>
                </a:cxn>
                <a:cxn ang="0">
                  <a:pos x="545" y="0"/>
                </a:cxn>
                <a:cxn ang="0">
                  <a:pos x="545" y="0"/>
                </a:cxn>
              </a:cxnLst>
              <a:rect l="0" t="0" r="r" b="b"/>
              <a:pathLst>
                <a:path w="727" h="628">
                  <a:moveTo>
                    <a:pt x="545" y="0"/>
                  </a:moveTo>
                  <a:lnTo>
                    <a:pt x="182" y="0"/>
                  </a:lnTo>
                  <a:lnTo>
                    <a:pt x="0" y="313"/>
                  </a:lnTo>
                  <a:lnTo>
                    <a:pt x="182" y="628"/>
                  </a:lnTo>
                  <a:lnTo>
                    <a:pt x="545" y="628"/>
                  </a:lnTo>
                  <a:lnTo>
                    <a:pt x="727" y="313"/>
                  </a:lnTo>
                  <a:lnTo>
                    <a:pt x="545" y="0"/>
                  </a:lnTo>
                  <a:lnTo>
                    <a:pt x="545" y="0"/>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sz="1200" dirty="0"/>
            </a:p>
          </p:txBody>
        </p:sp>
        <p:sp>
          <p:nvSpPr>
            <p:cNvPr id="27" name="Text Box 17"/>
            <p:cNvSpPr txBox="1">
              <a:spLocks noChangeArrowheads="1"/>
            </p:cNvSpPr>
            <p:nvPr/>
          </p:nvSpPr>
          <p:spPr bwMode="blackWhite">
            <a:xfrm>
              <a:off x="6895742" y="2828125"/>
              <a:ext cx="1728466" cy="369332"/>
            </a:xfrm>
            <a:prstGeom prst="rect">
              <a:avLst/>
            </a:prstGeom>
            <a:noFill/>
            <a:ln w="9525" algn="ctr">
              <a:noFill/>
              <a:miter lim="800000"/>
              <a:headEnd/>
              <a:tailEnd/>
            </a:ln>
          </p:spPr>
          <p:txBody>
            <a:bodyPr wrap="square" lIns="0" tIns="0" rIns="0" bIns="0">
              <a:spAutoFit/>
            </a:bodyPr>
            <a:lstStyle/>
            <a:p>
              <a:pPr algn="ctr"/>
              <a:r>
                <a:rPr lang="en-GB" sz="1200" b="1" dirty="0" smtClean="0">
                  <a:solidFill>
                    <a:schemeClr val="bg1"/>
                  </a:solidFill>
                  <a:latin typeface="+mj-lt"/>
                </a:rPr>
                <a:t>Reinsurance RA methodology</a:t>
              </a:r>
              <a:endParaRPr lang="en-GB" sz="1200" b="1" dirty="0">
                <a:solidFill>
                  <a:schemeClr val="bg1"/>
                </a:solidFill>
                <a:latin typeface="+mj-lt"/>
              </a:endParaRPr>
            </a:p>
          </p:txBody>
        </p:sp>
      </p:grpSp>
      <p:grpSp>
        <p:nvGrpSpPr>
          <p:cNvPr id="28" name="Group 27"/>
          <p:cNvGrpSpPr/>
          <p:nvPr/>
        </p:nvGrpSpPr>
        <p:grpSpPr>
          <a:xfrm>
            <a:off x="6156176" y="2481188"/>
            <a:ext cx="1728466" cy="1458714"/>
            <a:chOff x="6608523" y="4018111"/>
            <a:chExt cx="1728466" cy="1458714"/>
          </a:xfrm>
        </p:grpSpPr>
        <p:sp>
          <p:nvSpPr>
            <p:cNvPr id="29" name="Freeform 30"/>
            <p:cNvSpPr>
              <a:spLocks/>
            </p:cNvSpPr>
            <p:nvPr/>
          </p:nvSpPr>
          <p:spPr bwMode="auto">
            <a:xfrm>
              <a:off x="6622914" y="4018111"/>
              <a:ext cx="1708286" cy="1458714"/>
            </a:xfrm>
            <a:custGeom>
              <a:avLst/>
              <a:gdLst/>
              <a:ahLst/>
              <a:cxnLst>
                <a:cxn ang="0">
                  <a:pos x="545" y="0"/>
                </a:cxn>
                <a:cxn ang="0">
                  <a:pos x="182" y="0"/>
                </a:cxn>
                <a:cxn ang="0">
                  <a:pos x="0" y="313"/>
                </a:cxn>
                <a:cxn ang="0">
                  <a:pos x="182" y="628"/>
                </a:cxn>
                <a:cxn ang="0">
                  <a:pos x="545" y="628"/>
                </a:cxn>
                <a:cxn ang="0">
                  <a:pos x="727" y="313"/>
                </a:cxn>
                <a:cxn ang="0">
                  <a:pos x="545" y="0"/>
                </a:cxn>
                <a:cxn ang="0">
                  <a:pos x="545" y="0"/>
                </a:cxn>
              </a:cxnLst>
              <a:rect l="0" t="0" r="r" b="b"/>
              <a:pathLst>
                <a:path w="727" h="628">
                  <a:moveTo>
                    <a:pt x="545" y="0"/>
                  </a:moveTo>
                  <a:lnTo>
                    <a:pt x="182" y="0"/>
                  </a:lnTo>
                  <a:lnTo>
                    <a:pt x="0" y="313"/>
                  </a:lnTo>
                  <a:lnTo>
                    <a:pt x="182" y="628"/>
                  </a:lnTo>
                  <a:lnTo>
                    <a:pt x="545" y="628"/>
                  </a:lnTo>
                  <a:lnTo>
                    <a:pt x="727" y="313"/>
                  </a:lnTo>
                  <a:lnTo>
                    <a:pt x="545" y="0"/>
                  </a:lnTo>
                  <a:lnTo>
                    <a:pt x="545"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sz="1200" dirty="0"/>
            </a:p>
          </p:txBody>
        </p:sp>
        <p:sp>
          <p:nvSpPr>
            <p:cNvPr id="30" name="Text Box 17"/>
            <p:cNvSpPr txBox="1">
              <a:spLocks noChangeArrowheads="1"/>
            </p:cNvSpPr>
            <p:nvPr/>
          </p:nvSpPr>
          <p:spPr bwMode="blackWhite">
            <a:xfrm>
              <a:off x="6608523" y="4320382"/>
              <a:ext cx="1728466" cy="923330"/>
            </a:xfrm>
            <a:prstGeom prst="rect">
              <a:avLst/>
            </a:prstGeom>
            <a:noFill/>
            <a:ln w="9525" algn="ctr">
              <a:noFill/>
              <a:miter lim="800000"/>
              <a:headEnd/>
              <a:tailEnd/>
            </a:ln>
          </p:spPr>
          <p:txBody>
            <a:bodyPr wrap="square" lIns="0" tIns="0" rIns="0" bIns="0">
              <a:spAutoFit/>
            </a:bodyPr>
            <a:lstStyle/>
            <a:p>
              <a:pPr algn="ctr"/>
              <a:r>
                <a:rPr lang="en-GB" sz="1200" b="1" dirty="0" smtClean="0">
                  <a:solidFill>
                    <a:schemeClr val="bg1"/>
                  </a:solidFill>
                  <a:latin typeface="+mj-lt"/>
                </a:rPr>
                <a:t>Allocating diversification </a:t>
              </a:r>
            </a:p>
            <a:p>
              <a:pPr algn="ctr"/>
              <a:r>
                <a:rPr lang="en-GB" sz="1200" b="1" dirty="0" smtClean="0">
                  <a:solidFill>
                    <a:schemeClr val="bg1"/>
                  </a:solidFill>
                  <a:latin typeface="+mj-lt"/>
                </a:rPr>
                <a:t>benefits to the appropriate </a:t>
              </a:r>
            </a:p>
            <a:p>
              <a:pPr algn="ctr"/>
              <a:r>
                <a:rPr lang="en-GB" sz="1200" b="1" dirty="0" smtClean="0">
                  <a:solidFill>
                    <a:schemeClr val="bg1"/>
                  </a:solidFill>
                  <a:latin typeface="+mj-lt"/>
                </a:rPr>
                <a:t>level</a:t>
              </a:r>
              <a:endParaRPr lang="en-GB" sz="1200" b="1" dirty="0">
                <a:solidFill>
                  <a:schemeClr val="bg1"/>
                </a:solidFill>
                <a:latin typeface="+mj-lt"/>
              </a:endParaRPr>
            </a:p>
          </p:txBody>
        </p:sp>
      </p:grpSp>
      <p:grpSp>
        <p:nvGrpSpPr>
          <p:cNvPr id="31" name="Group 30"/>
          <p:cNvGrpSpPr/>
          <p:nvPr/>
        </p:nvGrpSpPr>
        <p:grpSpPr>
          <a:xfrm>
            <a:off x="4828600" y="3263196"/>
            <a:ext cx="1728466" cy="1458714"/>
            <a:chOff x="6958338" y="2460445"/>
            <a:chExt cx="1728466" cy="1458714"/>
          </a:xfrm>
        </p:grpSpPr>
        <p:sp>
          <p:nvSpPr>
            <p:cNvPr id="32" name="Freeform 30"/>
            <p:cNvSpPr>
              <a:spLocks/>
            </p:cNvSpPr>
            <p:nvPr/>
          </p:nvSpPr>
          <p:spPr bwMode="auto">
            <a:xfrm>
              <a:off x="6978518" y="2460445"/>
              <a:ext cx="1708286" cy="1458714"/>
            </a:xfrm>
            <a:custGeom>
              <a:avLst/>
              <a:gdLst/>
              <a:ahLst/>
              <a:cxnLst>
                <a:cxn ang="0">
                  <a:pos x="545" y="0"/>
                </a:cxn>
                <a:cxn ang="0">
                  <a:pos x="182" y="0"/>
                </a:cxn>
                <a:cxn ang="0">
                  <a:pos x="0" y="313"/>
                </a:cxn>
                <a:cxn ang="0">
                  <a:pos x="182" y="628"/>
                </a:cxn>
                <a:cxn ang="0">
                  <a:pos x="545" y="628"/>
                </a:cxn>
                <a:cxn ang="0">
                  <a:pos x="727" y="313"/>
                </a:cxn>
                <a:cxn ang="0">
                  <a:pos x="545" y="0"/>
                </a:cxn>
                <a:cxn ang="0">
                  <a:pos x="545" y="0"/>
                </a:cxn>
              </a:cxnLst>
              <a:rect l="0" t="0" r="r" b="b"/>
              <a:pathLst>
                <a:path w="727" h="628">
                  <a:moveTo>
                    <a:pt x="545" y="0"/>
                  </a:moveTo>
                  <a:lnTo>
                    <a:pt x="182" y="0"/>
                  </a:lnTo>
                  <a:lnTo>
                    <a:pt x="0" y="313"/>
                  </a:lnTo>
                  <a:lnTo>
                    <a:pt x="182" y="628"/>
                  </a:lnTo>
                  <a:lnTo>
                    <a:pt x="545" y="628"/>
                  </a:lnTo>
                  <a:lnTo>
                    <a:pt x="727" y="313"/>
                  </a:lnTo>
                  <a:lnTo>
                    <a:pt x="545" y="0"/>
                  </a:lnTo>
                  <a:lnTo>
                    <a:pt x="545" y="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sz="1200" dirty="0"/>
            </a:p>
          </p:txBody>
        </p:sp>
        <p:sp>
          <p:nvSpPr>
            <p:cNvPr id="33" name="Text Box 17"/>
            <p:cNvSpPr txBox="1">
              <a:spLocks noChangeArrowheads="1"/>
            </p:cNvSpPr>
            <p:nvPr/>
          </p:nvSpPr>
          <p:spPr bwMode="blackWhite">
            <a:xfrm>
              <a:off x="6958338" y="2967423"/>
              <a:ext cx="1728466" cy="553998"/>
            </a:xfrm>
            <a:prstGeom prst="rect">
              <a:avLst/>
            </a:prstGeom>
            <a:noFill/>
            <a:ln w="9525" algn="ctr">
              <a:noFill/>
              <a:miter lim="800000"/>
              <a:headEnd/>
              <a:tailEnd/>
            </a:ln>
          </p:spPr>
          <p:txBody>
            <a:bodyPr wrap="square" lIns="0" tIns="0" rIns="0" bIns="0">
              <a:spAutoFit/>
            </a:bodyPr>
            <a:lstStyle/>
            <a:p>
              <a:pPr algn="ctr"/>
              <a:r>
                <a:rPr lang="en-GB" sz="1200" b="1" dirty="0" smtClean="0">
                  <a:solidFill>
                    <a:schemeClr val="bg1"/>
                  </a:solidFill>
                  <a:latin typeface="+mj-lt"/>
                </a:rPr>
                <a:t>Use of hindsight &amp; sourcing </a:t>
              </a:r>
              <a:r>
                <a:rPr lang="en-GB" sz="1200" b="1" dirty="0">
                  <a:solidFill>
                    <a:schemeClr val="bg1"/>
                  </a:solidFill>
                  <a:latin typeface="+mj-lt"/>
                </a:rPr>
                <a:t>historical </a:t>
              </a:r>
              <a:r>
                <a:rPr lang="en-GB" sz="1200" b="1" dirty="0" smtClean="0">
                  <a:solidFill>
                    <a:schemeClr val="bg1"/>
                  </a:solidFill>
                  <a:latin typeface="+mj-lt"/>
                </a:rPr>
                <a:t> data </a:t>
              </a:r>
              <a:r>
                <a:rPr lang="en-GB" sz="1200" b="1" dirty="0">
                  <a:solidFill>
                    <a:schemeClr val="bg1"/>
                  </a:solidFill>
                  <a:latin typeface="+mj-lt"/>
                </a:rPr>
                <a:t>for </a:t>
              </a:r>
              <a:r>
                <a:rPr lang="en-GB" sz="1200" b="1" dirty="0" smtClean="0">
                  <a:solidFill>
                    <a:schemeClr val="bg1"/>
                  </a:solidFill>
                  <a:latin typeface="+mj-lt"/>
                </a:rPr>
                <a:t>transition</a:t>
              </a:r>
              <a:endParaRPr lang="en-GB" sz="1200" b="1" dirty="0">
                <a:solidFill>
                  <a:schemeClr val="bg1"/>
                </a:solidFill>
                <a:latin typeface="+mj-lt"/>
              </a:endParaRPr>
            </a:p>
          </p:txBody>
        </p:sp>
      </p:grpSp>
      <p:grpSp>
        <p:nvGrpSpPr>
          <p:cNvPr id="34" name="Group 33"/>
          <p:cNvGrpSpPr/>
          <p:nvPr/>
        </p:nvGrpSpPr>
        <p:grpSpPr>
          <a:xfrm>
            <a:off x="6155902" y="969020"/>
            <a:ext cx="1728466" cy="1458714"/>
            <a:chOff x="9047699" y="-1739855"/>
            <a:chExt cx="1728466" cy="1458714"/>
          </a:xfrm>
        </p:grpSpPr>
        <p:sp>
          <p:nvSpPr>
            <p:cNvPr id="35" name="Freeform 30"/>
            <p:cNvSpPr>
              <a:spLocks/>
            </p:cNvSpPr>
            <p:nvPr/>
          </p:nvSpPr>
          <p:spPr bwMode="auto">
            <a:xfrm>
              <a:off x="9047699" y="-1739855"/>
              <a:ext cx="1708286" cy="1458714"/>
            </a:xfrm>
            <a:custGeom>
              <a:avLst/>
              <a:gdLst/>
              <a:ahLst/>
              <a:cxnLst>
                <a:cxn ang="0">
                  <a:pos x="545" y="0"/>
                </a:cxn>
                <a:cxn ang="0">
                  <a:pos x="182" y="0"/>
                </a:cxn>
                <a:cxn ang="0">
                  <a:pos x="0" y="313"/>
                </a:cxn>
                <a:cxn ang="0">
                  <a:pos x="182" y="628"/>
                </a:cxn>
                <a:cxn ang="0">
                  <a:pos x="545" y="628"/>
                </a:cxn>
                <a:cxn ang="0">
                  <a:pos x="727" y="313"/>
                </a:cxn>
                <a:cxn ang="0">
                  <a:pos x="545" y="0"/>
                </a:cxn>
                <a:cxn ang="0">
                  <a:pos x="545" y="0"/>
                </a:cxn>
              </a:cxnLst>
              <a:rect l="0" t="0" r="r" b="b"/>
              <a:pathLst>
                <a:path w="727" h="628">
                  <a:moveTo>
                    <a:pt x="545" y="0"/>
                  </a:moveTo>
                  <a:lnTo>
                    <a:pt x="182" y="0"/>
                  </a:lnTo>
                  <a:lnTo>
                    <a:pt x="0" y="313"/>
                  </a:lnTo>
                  <a:lnTo>
                    <a:pt x="182" y="628"/>
                  </a:lnTo>
                  <a:lnTo>
                    <a:pt x="545" y="628"/>
                  </a:lnTo>
                  <a:lnTo>
                    <a:pt x="727" y="313"/>
                  </a:lnTo>
                  <a:lnTo>
                    <a:pt x="545" y="0"/>
                  </a:lnTo>
                  <a:lnTo>
                    <a:pt x="545" y="0"/>
                  </a:ln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GB" sz="1200" dirty="0"/>
            </a:p>
          </p:txBody>
        </p:sp>
        <p:sp>
          <p:nvSpPr>
            <p:cNvPr id="36" name="Text Box 17"/>
            <p:cNvSpPr txBox="1">
              <a:spLocks noChangeArrowheads="1"/>
            </p:cNvSpPr>
            <p:nvPr/>
          </p:nvSpPr>
          <p:spPr bwMode="blackWhite">
            <a:xfrm>
              <a:off x="9047699" y="-1256882"/>
              <a:ext cx="1728466" cy="553998"/>
            </a:xfrm>
            <a:prstGeom prst="rect">
              <a:avLst/>
            </a:prstGeom>
            <a:noFill/>
            <a:ln w="9525" algn="ctr">
              <a:noFill/>
              <a:miter lim="800000"/>
              <a:headEnd/>
              <a:tailEnd/>
            </a:ln>
          </p:spPr>
          <p:txBody>
            <a:bodyPr wrap="square" lIns="0" tIns="0" rIns="0" bIns="0">
              <a:spAutoFit/>
            </a:bodyPr>
            <a:lstStyle/>
            <a:p>
              <a:pPr algn="ctr"/>
              <a:r>
                <a:rPr lang="en-GB" sz="1200" b="1" dirty="0" smtClean="0">
                  <a:solidFill>
                    <a:schemeClr val="bg1"/>
                  </a:solidFill>
                  <a:latin typeface="+mj-lt"/>
                </a:rPr>
                <a:t>Applying S118 requirements from April TRG</a:t>
              </a:r>
              <a:endParaRPr lang="en-GB" sz="1200" b="1" dirty="0">
                <a:solidFill>
                  <a:schemeClr val="bg1"/>
                </a:solidFill>
                <a:latin typeface="+mj-lt"/>
              </a:endParaRPr>
            </a:p>
          </p:txBody>
        </p:sp>
      </p:grpSp>
      <p:sp>
        <p:nvSpPr>
          <p:cNvPr id="2" name="Slide Number Placeholder 1"/>
          <p:cNvSpPr>
            <a:spLocks noGrp="1"/>
          </p:cNvSpPr>
          <p:nvPr>
            <p:ph type="sldNum" sz="quarter" idx="12"/>
          </p:nvPr>
        </p:nvSpPr>
        <p:spPr/>
        <p:txBody>
          <a:bodyPr/>
          <a:lstStyle/>
          <a:p>
            <a:fld id="{FE8DA6AF-1811-4E27-A96F-54109F1D0275}" type="slidenum">
              <a:rPr lang="en-GB" smtClean="0"/>
              <a:pPr/>
              <a:t>22</a:t>
            </a:fld>
            <a:endParaRPr lang="en-GB" dirty="0"/>
          </a:p>
        </p:txBody>
      </p:sp>
    </p:spTree>
    <p:extLst>
      <p:ext uri="{BB962C8B-B14F-4D97-AF65-F5344CB8AC3E}">
        <p14:creationId xmlns:p14="http://schemas.microsoft.com/office/powerpoint/2010/main" val="3716183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smtClean="0"/>
              <a:t>Conclusion</a:t>
            </a:r>
            <a:endParaRPr lang="en-GB" dirty="0"/>
          </a:p>
        </p:txBody>
      </p:sp>
      <p:sp>
        <p:nvSpPr>
          <p:cNvPr id="4" name="Date Placeholder 3"/>
          <p:cNvSpPr>
            <a:spLocks noGrp="1"/>
          </p:cNvSpPr>
          <p:nvPr>
            <p:ph type="dt" sz="half" idx="2"/>
          </p:nvPr>
        </p:nvSpPr>
        <p:spPr/>
        <p:txBody>
          <a:bodyPr/>
          <a:lstStyle/>
          <a:p>
            <a:fld id="{249E2D2C-23A0-47BA-A0B1-26819FF15FBC}" type="datetime4">
              <a:rPr lang="en-GB" smtClean="0"/>
              <a:t>30 January 2020</a:t>
            </a:fld>
            <a:endParaRPr lang="en-GB" dirty="0"/>
          </a:p>
        </p:txBody>
      </p:sp>
    </p:spTree>
    <p:extLst>
      <p:ext uri="{BB962C8B-B14F-4D97-AF65-F5344CB8AC3E}">
        <p14:creationId xmlns:p14="http://schemas.microsoft.com/office/powerpoint/2010/main" val="35472838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Conclusion</a:t>
            </a:r>
            <a:endParaRPr lang="en-GB" dirty="0"/>
          </a:p>
        </p:txBody>
      </p:sp>
      <p:sp>
        <p:nvSpPr>
          <p:cNvPr id="6" name="Content Placeholder 5"/>
          <p:cNvSpPr>
            <a:spLocks noGrp="1"/>
          </p:cNvSpPr>
          <p:nvPr>
            <p:ph idx="1"/>
          </p:nvPr>
        </p:nvSpPr>
        <p:spPr/>
        <p:txBody>
          <a:bodyPr/>
          <a:lstStyle/>
          <a:p>
            <a:r>
              <a:rPr lang="en-US" sz="1400" dirty="0" smtClean="0"/>
              <a:t>Broad </a:t>
            </a:r>
            <a:r>
              <a:rPr lang="en-US" sz="1400" dirty="0"/>
              <a:t>agreement among </a:t>
            </a:r>
            <a:r>
              <a:rPr lang="en-US" sz="1400" dirty="0" smtClean="0"/>
              <a:t>UK Life insurers </a:t>
            </a:r>
            <a:r>
              <a:rPr lang="en-US" sz="1400" dirty="0"/>
              <a:t>on the high-level measurement of </a:t>
            </a:r>
            <a:r>
              <a:rPr lang="en-US" sz="1400" dirty="0" smtClean="0"/>
              <a:t>RA.</a:t>
            </a:r>
            <a:endParaRPr lang="en-GB" sz="1400" dirty="0" smtClean="0"/>
          </a:p>
          <a:p>
            <a:r>
              <a:rPr lang="en-GB" sz="1400" dirty="0"/>
              <a:t>However, less </a:t>
            </a:r>
            <a:r>
              <a:rPr lang="en-US" sz="1400" dirty="0"/>
              <a:t>consensus as companies move in to the detail of the </a:t>
            </a:r>
            <a:r>
              <a:rPr lang="en-US" sz="1400" dirty="0" smtClean="0"/>
              <a:t>calculation</a:t>
            </a:r>
            <a:r>
              <a:rPr lang="en-GB" sz="1400" dirty="0" smtClean="0"/>
              <a:t>.</a:t>
            </a:r>
          </a:p>
          <a:p>
            <a:r>
              <a:rPr lang="en-GB" sz="1400" dirty="0" smtClean="0"/>
              <a:t>There are a number of areas </a:t>
            </a:r>
            <a:r>
              <a:rPr lang="en-GB" sz="1400" dirty="0"/>
              <a:t>that are still undecided across the </a:t>
            </a:r>
            <a:r>
              <a:rPr lang="en-GB" sz="1400" dirty="0" smtClean="0"/>
              <a:t>industry.</a:t>
            </a:r>
            <a:endParaRPr lang="en-GB" sz="1400" dirty="0"/>
          </a:p>
          <a:p>
            <a:r>
              <a:rPr lang="en-US" sz="1400" dirty="0" smtClean="0"/>
              <a:t>Methodology choices are driven by insurers wanting to </a:t>
            </a:r>
            <a:r>
              <a:rPr lang="en-US" sz="1400" dirty="0"/>
              <a:t>use </a:t>
            </a:r>
            <a:r>
              <a:rPr lang="en-US" sz="1400" dirty="0" smtClean="0"/>
              <a:t>existing Solvency II methods, which has proven difficult.</a:t>
            </a:r>
          </a:p>
          <a:p>
            <a:r>
              <a:rPr lang="en-US" sz="1400" dirty="0" smtClean="0"/>
              <a:t>Operational aspects of RA calculation are less developed and need more attention to </a:t>
            </a:r>
            <a:r>
              <a:rPr lang="en-US" sz="1400" dirty="0"/>
              <a:t>ensure a smooth </a:t>
            </a:r>
            <a:r>
              <a:rPr lang="en-US" sz="1400" dirty="0" smtClean="0"/>
              <a:t>and successful transition.</a:t>
            </a:r>
            <a:endParaRPr lang="en-US" sz="1400" dirty="0"/>
          </a:p>
        </p:txBody>
      </p:sp>
      <p:sp>
        <p:nvSpPr>
          <p:cNvPr id="4" name="Date Placeholder 3"/>
          <p:cNvSpPr>
            <a:spLocks noGrp="1"/>
          </p:cNvSpPr>
          <p:nvPr>
            <p:ph type="dt" sz="half" idx="4294967295"/>
          </p:nvPr>
        </p:nvSpPr>
        <p:spPr>
          <a:xfrm>
            <a:off x="0" y="4808538"/>
            <a:ext cx="1384300" cy="223837"/>
          </a:xfrm>
        </p:spPr>
        <p:txBody>
          <a:bodyPr/>
          <a:lstStyle/>
          <a:p>
            <a:fld id="{D9160256-2875-489E-97D3-1D72CDB8A660}" type="datetime4">
              <a:rPr lang="en-GB" smtClean="0"/>
              <a:t>30 January 2020</a:t>
            </a:fld>
            <a:endParaRPr lang="en-GB" dirty="0"/>
          </a:p>
        </p:txBody>
      </p:sp>
      <p:sp>
        <p:nvSpPr>
          <p:cNvPr id="2" name="Slide Number Placeholder 1"/>
          <p:cNvSpPr>
            <a:spLocks noGrp="1"/>
          </p:cNvSpPr>
          <p:nvPr>
            <p:ph type="sldNum" sz="quarter" idx="12"/>
          </p:nvPr>
        </p:nvSpPr>
        <p:spPr/>
        <p:txBody>
          <a:bodyPr/>
          <a:lstStyle/>
          <a:p>
            <a:fld id="{FE8DA6AF-1811-4E27-A96F-54109F1D0275}" type="slidenum">
              <a:rPr lang="en-GB" smtClean="0"/>
              <a:pPr/>
              <a:t>24</a:t>
            </a:fld>
            <a:endParaRPr lang="en-GB" dirty="0"/>
          </a:p>
        </p:txBody>
      </p:sp>
    </p:spTree>
    <p:extLst>
      <p:ext uri="{BB962C8B-B14F-4D97-AF65-F5344CB8AC3E}">
        <p14:creationId xmlns:p14="http://schemas.microsoft.com/office/powerpoint/2010/main" val="13650686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EE1D2B5-28CE-4EAF-95A7-81496E0C0C01}" type="datetime4">
              <a:rPr lang="en-GB" smtClean="0"/>
              <a:t>30 January 2020</a:t>
            </a:fld>
            <a:endParaRPr lang="en-GB" dirty="0"/>
          </a:p>
        </p:txBody>
      </p:sp>
      <p:sp>
        <p:nvSpPr>
          <p:cNvPr id="5" name="Slide Number Placeholder 4"/>
          <p:cNvSpPr>
            <a:spLocks noGrp="1"/>
          </p:cNvSpPr>
          <p:nvPr>
            <p:ph type="sldNum" sz="quarter" idx="12"/>
          </p:nvPr>
        </p:nvSpPr>
        <p:spPr/>
        <p:txBody>
          <a:bodyPr/>
          <a:lstStyle/>
          <a:p>
            <a:fld id="{FE8DA6AF-1811-4E27-A96F-54109F1D0275}" type="slidenum">
              <a:rPr lang="en-GB" smtClean="0"/>
              <a:pPr/>
              <a:t>25</a:t>
            </a:fld>
            <a:endParaRPr lang="en-GB" dirty="0"/>
          </a:p>
        </p:txBody>
      </p:sp>
      <p:sp>
        <p:nvSpPr>
          <p:cNvPr id="8" name="Content Placeholder 7"/>
          <p:cNvSpPr>
            <a:spLocks noGrp="1"/>
          </p:cNvSpPr>
          <p:nvPr>
            <p:ph idx="1"/>
          </p:nvPr>
        </p:nvSpPr>
        <p:spPr>
          <a:xfrm>
            <a:off x="383381" y="3003802"/>
            <a:ext cx="8246269" cy="1767302"/>
          </a:xfrm>
        </p:spPr>
        <p:txBody>
          <a:bodyPr/>
          <a:lstStyle/>
          <a:p>
            <a:pPr marL="0" indent="0">
              <a:buNone/>
            </a:pPr>
            <a:r>
              <a:rPr lang="en-GB" sz="900" dirty="0"/>
              <a:t>The views expressed in this </a:t>
            </a:r>
            <a:r>
              <a:rPr lang="en-GB" sz="900" dirty="0" smtClean="0"/>
              <a:t>presentation </a:t>
            </a:r>
            <a:r>
              <a:rPr lang="en-GB" sz="900" dirty="0"/>
              <a:t>are those of invited contributors and not necessarily those of the IFoA. The IFoA do not endorse any of the views stated, nor any claims or representations made in this p</a:t>
            </a:r>
            <a:r>
              <a:rPr lang="en-GB" sz="900" dirty="0" smtClean="0"/>
              <a:t>resentation </a:t>
            </a:r>
            <a:r>
              <a:rPr lang="en-GB" sz="900" dirty="0"/>
              <a:t>and accept no responsibility or liability to any person for loss or damage suffered as a consequence of their placing reliance upon any view, claim or representation made in this </a:t>
            </a:r>
            <a:r>
              <a:rPr lang="en-GB" sz="900" dirty="0" smtClean="0"/>
              <a:t>presentation. </a:t>
            </a:r>
            <a:r>
              <a:rPr lang="en-GB" sz="900" dirty="0"/>
              <a:t/>
            </a:r>
            <a:br>
              <a:rPr lang="en-GB" sz="900" dirty="0"/>
            </a:br>
            <a:endParaRPr lang="en-GB" sz="900" dirty="0"/>
          </a:p>
          <a:p>
            <a:pPr marL="0" indent="0">
              <a:buNone/>
            </a:pPr>
            <a:r>
              <a:rPr lang="en-GB" sz="900" dirty="0"/>
              <a:t>The information and expressions of opinion contained in this publication are not intended to be a comprehensive study, nor to provide actuarial advice or advice of any nature and should not be treated as a substitute for specific advice concerning individual situations. On no account may any part of this </a:t>
            </a:r>
            <a:r>
              <a:rPr lang="en-GB" sz="900" dirty="0" smtClean="0"/>
              <a:t>presentation </a:t>
            </a:r>
            <a:r>
              <a:rPr lang="en-GB" sz="900" dirty="0"/>
              <a:t>be reproduced without the written permission of the </a:t>
            </a:r>
            <a:r>
              <a:rPr lang="en-GB" sz="900" dirty="0" err="1"/>
              <a:t>IFoA</a:t>
            </a:r>
            <a:r>
              <a:rPr lang="en-GB" sz="900" dirty="0"/>
              <a:t> </a:t>
            </a:r>
            <a:r>
              <a:rPr lang="en-GB" sz="900" dirty="0" smtClean="0"/>
              <a:t>or </a:t>
            </a:r>
            <a:r>
              <a:rPr lang="en-GB" sz="900" dirty="0"/>
              <a:t>authors, in the case of non-</a:t>
            </a:r>
            <a:r>
              <a:rPr lang="en-GB" sz="900" dirty="0" err="1"/>
              <a:t>IFoA</a:t>
            </a:r>
            <a:r>
              <a:rPr lang="en-GB" sz="900" dirty="0"/>
              <a:t> </a:t>
            </a:r>
            <a:r>
              <a:rPr lang="en-GB" sz="900" dirty="0" smtClean="0"/>
              <a:t>research.</a:t>
            </a:r>
            <a:endParaRPr lang="en-GB" sz="900" dirty="0"/>
          </a:p>
        </p:txBody>
      </p:sp>
      <p:sp>
        <p:nvSpPr>
          <p:cNvPr id="10" name="Rectangular Callout 9"/>
          <p:cNvSpPr/>
          <p:nvPr/>
        </p:nvSpPr>
        <p:spPr>
          <a:xfrm>
            <a:off x="383382" y="519931"/>
            <a:ext cx="4080607" cy="1296144"/>
          </a:xfrm>
          <a:prstGeom prst="wedgeRectCallout">
            <a:avLst>
              <a:gd name="adj1" fmla="val -998"/>
              <a:gd name="adj2" fmla="val 126649"/>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dirty="0"/>
          </a:p>
        </p:txBody>
      </p:sp>
      <p:sp>
        <p:nvSpPr>
          <p:cNvPr id="7" name="Rectangular Callout 6"/>
          <p:cNvSpPr/>
          <p:nvPr/>
        </p:nvSpPr>
        <p:spPr>
          <a:xfrm>
            <a:off x="4680012" y="519931"/>
            <a:ext cx="4068703" cy="1296144"/>
          </a:xfrm>
          <a:prstGeom prst="wedgeRectCallout">
            <a:avLst>
              <a:gd name="adj1" fmla="val -53799"/>
              <a:gd name="adj2" fmla="val 12758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dirty="0"/>
          </a:p>
        </p:txBody>
      </p:sp>
      <p:sp>
        <p:nvSpPr>
          <p:cNvPr id="2" name="Title 1"/>
          <p:cNvSpPr>
            <a:spLocks noGrp="1"/>
          </p:cNvSpPr>
          <p:nvPr>
            <p:ph type="title"/>
          </p:nvPr>
        </p:nvSpPr>
        <p:spPr>
          <a:xfrm>
            <a:off x="571500" y="739380"/>
            <a:ext cx="3730471" cy="857250"/>
          </a:xfrm>
        </p:spPr>
        <p:txBody>
          <a:bodyPr/>
          <a:lstStyle/>
          <a:p>
            <a:pPr algn="ctr"/>
            <a:r>
              <a:rPr lang="en-GB" sz="3600" dirty="0">
                <a:solidFill>
                  <a:schemeClr val="accent2"/>
                </a:solidFill>
              </a:rPr>
              <a:t>Questions</a:t>
            </a:r>
          </a:p>
        </p:txBody>
      </p:sp>
      <p:sp>
        <p:nvSpPr>
          <p:cNvPr id="9" name="Title 1"/>
          <p:cNvSpPr txBox="1">
            <a:spLocks/>
          </p:cNvSpPr>
          <p:nvPr/>
        </p:nvSpPr>
        <p:spPr bwMode="auto">
          <a:xfrm>
            <a:off x="4842030" y="735546"/>
            <a:ext cx="378762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bodyPr>
          <a:lstStyle>
            <a:lvl1pPr algn="l" rtl="0" fontAlgn="base">
              <a:spcBef>
                <a:spcPct val="0"/>
              </a:spcBef>
              <a:spcAft>
                <a:spcPct val="0"/>
              </a:spcAft>
              <a:defRPr sz="3200">
                <a:solidFill>
                  <a:srgbClr val="D9AB16"/>
                </a:solidFill>
                <a:latin typeface="+mj-lt"/>
                <a:ea typeface="+mj-ea"/>
                <a:cs typeface="+mj-cs"/>
              </a:defRPr>
            </a:lvl1pPr>
            <a:lvl2pPr algn="l" rtl="0" fontAlgn="base">
              <a:spcBef>
                <a:spcPct val="0"/>
              </a:spcBef>
              <a:spcAft>
                <a:spcPct val="0"/>
              </a:spcAft>
              <a:defRPr sz="3200">
                <a:solidFill>
                  <a:srgbClr val="D9AB16"/>
                </a:solidFill>
                <a:latin typeface="Arial" charset="0"/>
                <a:cs typeface="Arial" charset="0"/>
              </a:defRPr>
            </a:lvl2pPr>
            <a:lvl3pPr algn="l" rtl="0" fontAlgn="base">
              <a:spcBef>
                <a:spcPct val="0"/>
              </a:spcBef>
              <a:spcAft>
                <a:spcPct val="0"/>
              </a:spcAft>
              <a:defRPr sz="3200">
                <a:solidFill>
                  <a:srgbClr val="D9AB16"/>
                </a:solidFill>
                <a:latin typeface="Arial" charset="0"/>
                <a:cs typeface="Arial" charset="0"/>
              </a:defRPr>
            </a:lvl3pPr>
            <a:lvl4pPr algn="l" rtl="0" fontAlgn="base">
              <a:spcBef>
                <a:spcPct val="0"/>
              </a:spcBef>
              <a:spcAft>
                <a:spcPct val="0"/>
              </a:spcAft>
              <a:defRPr sz="3200">
                <a:solidFill>
                  <a:srgbClr val="D9AB16"/>
                </a:solidFill>
                <a:latin typeface="Arial" charset="0"/>
                <a:cs typeface="Arial" charset="0"/>
              </a:defRPr>
            </a:lvl4pPr>
            <a:lvl5pPr algn="l" rtl="0" fontAlgn="base">
              <a:spcBef>
                <a:spcPct val="0"/>
              </a:spcBef>
              <a:spcAft>
                <a:spcPct val="0"/>
              </a:spcAft>
              <a:defRPr sz="3200">
                <a:solidFill>
                  <a:srgbClr val="D9AB16"/>
                </a:solidFill>
                <a:latin typeface="Arial" charset="0"/>
                <a:cs typeface="Arial" charset="0"/>
              </a:defRPr>
            </a:lvl5pPr>
            <a:lvl6pPr marL="457200" algn="l" rtl="0" fontAlgn="base">
              <a:spcBef>
                <a:spcPct val="0"/>
              </a:spcBef>
              <a:spcAft>
                <a:spcPct val="0"/>
              </a:spcAft>
              <a:defRPr sz="3200">
                <a:solidFill>
                  <a:srgbClr val="D9AB16"/>
                </a:solidFill>
                <a:latin typeface="Arial" charset="0"/>
                <a:cs typeface="Arial" charset="0"/>
              </a:defRPr>
            </a:lvl6pPr>
            <a:lvl7pPr marL="914400" algn="l" rtl="0" fontAlgn="base">
              <a:spcBef>
                <a:spcPct val="0"/>
              </a:spcBef>
              <a:spcAft>
                <a:spcPct val="0"/>
              </a:spcAft>
              <a:defRPr sz="3200">
                <a:solidFill>
                  <a:srgbClr val="D9AB16"/>
                </a:solidFill>
                <a:latin typeface="Arial" charset="0"/>
                <a:cs typeface="Arial" charset="0"/>
              </a:defRPr>
            </a:lvl7pPr>
            <a:lvl8pPr marL="1371600" algn="l" rtl="0" fontAlgn="base">
              <a:spcBef>
                <a:spcPct val="0"/>
              </a:spcBef>
              <a:spcAft>
                <a:spcPct val="0"/>
              </a:spcAft>
              <a:defRPr sz="3200">
                <a:solidFill>
                  <a:srgbClr val="D9AB16"/>
                </a:solidFill>
                <a:latin typeface="Arial" charset="0"/>
                <a:cs typeface="Arial" charset="0"/>
              </a:defRPr>
            </a:lvl8pPr>
            <a:lvl9pPr marL="1828800" algn="l" rtl="0" fontAlgn="base">
              <a:spcBef>
                <a:spcPct val="0"/>
              </a:spcBef>
              <a:spcAft>
                <a:spcPct val="0"/>
              </a:spcAft>
              <a:defRPr sz="3200">
                <a:solidFill>
                  <a:srgbClr val="D9AB16"/>
                </a:solidFill>
                <a:latin typeface="Arial" charset="0"/>
                <a:cs typeface="Arial" charset="0"/>
              </a:defRPr>
            </a:lvl9pPr>
          </a:lstStyle>
          <a:p>
            <a:pPr algn="ctr"/>
            <a:r>
              <a:rPr lang="en-GB" sz="3600" dirty="0">
                <a:solidFill>
                  <a:schemeClr val="bg1"/>
                </a:solidFill>
              </a:rPr>
              <a:t>Comments</a:t>
            </a:r>
          </a:p>
        </p:txBody>
      </p:sp>
    </p:spTree>
    <p:extLst>
      <p:ext uri="{BB962C8B-B14F-4D97-AF65-F5344CB8AC3E}">
        <p14:creationId xmlns:p14="http://schemas.microsoft.com/office/powerpoint/2010/main" val="39644654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Contact Details</a:t>
            </a:r>
            <a:endParaRPr lang="en-GB" dirty="0"/>
          </a:p>
        </p:txBody>
      </p:sp>
      <p:sp>
        <p:nvSpPr>
          <p:cNvPr id="3" name="Subtitle 2"/>
          <p:cNvSpPr>
            <a:spLocks noGrp="1"/>
          </p:cNvSpPr>
          <p:nvPr>
            <p:ph type="subTitle" idx="1"/>
          </p:nvPr>
        </p:nvSpPr>
        <p:spPr/>
        <p:txBody>
          <a:bodyPr/>
          <a:lstStyle/>
          <a:p>
            <a:r>
              <a:rPr lang="en-US" sz="1200" b="1" dirty="0" smtClean="0"/>
              <a:t>Jignesh </a:t>
            </a:r>
            <a:r>
              <a:rPr lang="en-US" sz="1200" b="1" dirty="0"/>
              <a:t>Mistry</a:t>
            </a:r>
            <a:endParaRPr lang="en-GB" sz="1200" dirty="0"/>
          </a:p>
          <a:p>
            <a:r>
              <a:rPr lang="en-US" sz="1200" dirty="0"/>
              <a:t>Associate Director</a:t>
            </a:r>
            <a:endParaRPr lang="en-GB" sz="1200" dirty="0"/>
          </a:p>
          <a:p>
            <a:r>
              <a:rPr lang="en-US" sz="1200" dirty="0"/>
              <a:t>M: +44 (0)7803 858526</a:t>
            </a:r>
            <a:endParaRPr lang="en-GB" sz="1200" dirty="0"/>
          </a:p>
          <a:p>
            <a:r>
              <a:rPr lang="en-US" sz="1200" dirty="0"/>
              <a:t>E: </a:t>
            </a:r>
            <a:r>
              <a:rPr lang="en-US" sz="1200" dirty="0" smtClean="0">
                <a:hlinkClick r:id="rId2"/>
              </a:rPr>
              <a:t>jignesh.mistry@pwc.com</a:t>
            </a:r>
            <a:endParaRPr lang="en-GB" sz="1200" dirty="0"/>
          </a:p>
          <a:p>
            <a:endParaRPr lang="en-US" sz="1200" b="1" dirty="0" smtClean="0"/>
          </a:p>
          <a:p>
            <a:r>
              <a:rPr lang="en-US" sz="1200" b="1" dirty="0" smtClean="0"/>
              <a:t>Rob </a:t>
            </a:r>
            <a:r>
              <a:rPr lang="en-US" sz="1200" b="1" dirty="0"/>
              <a:t>Walton</a:t>
            </a:r>
            <a:endParaRPr lang="en-GB" sz="1200" dirty="0"/>
          </a:p>
          <a:p>
            <a:r>
              <a:rPr lang="en-US" sz="1200" dirty="0"/>
              <a:t>Associate Director</a:t>
            </a:r>
            <a:endParaRPr lang="en-GB" sz="1200" dirty="0"/>
          </a:p>
          <a:p>
            <a:r>
              <a:rPr lang="en-US" sz="1200" dirty="0"/>
              <a:t>M: +44 (0)7730 068834</a:t>
            </a:r>
            <a:endParaRPr lang="en-GB" sz="1200" dirty="0"/>
          </a:p>
          <a:p>
            <a:r>
              <a:rPr lang="en-US" sz="1200" dirty="0"/>
              <a:t>E:</a:t>
            </a:r>
            <a:r>
              <a:rPr lang="en-US" sz="1200" dirty="0">
                <a:hlinkClick r:id="rId3"/>
              </a:rPr>
              <a:t> robert.j.walton@pwc.com</a:t>
            </a:r>
            <a:endParaRPr lang="en-GB" sz="1200" dirty="0"/>
          </a:p>
          <a:p>
            <a:endParaRPr lang="en-GB" sz="1200" dirty="0"/>
          </a:p>
          <a:p>
            <a:endParaRPr lang="en-GB" sz="1200" dirty="0"/>
          </a:p>
        </p:txBody>
      </p:sp>
      <p:sp>
        <p:nvSpPr>
          <p:cNvPr id="4" name="Date Placeholder 3"/>
          <p:cNvSpPr>
            <a:spLocks noGrp="1"/>
          </p:cNvSpPr>
          <p:nvPr>
            <p:ph type="dt" sz="half" idx="2"/>
          </p:nvPr>
        </p:nvSpPr>
        <p:spPr/>
        <p:txBody>
          <a:bodyPr/>
          <a:lstStyle/>
          <a:p>
            <a:fld id="{AC62D13F-D14A-45AD-81B0-1B04A48C9C07}" type="datetime4">
              <a:rPr lang="en-GB" smtClean="0"/>
              <a:t>30 January 2020</a:t>
            </a:fld>
            <a:endParaRPr lang="en-GB" dirty="0"/>
          </a:p>
        </p:txBody>
      </p:sp>
    </p:spTree>
    <p:extLst>
      <p:ext uri="{BB962C8B-B14F-4D97-AF65-F5344CB8AC3E}">
        <p14:creationId xmlns:p14="http://schemas.microsoft.com/office/powerpoint/2010/main" val="1376921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IFOA PowerPoint template 16.9">
  <a:themeElements>
    <a:clrScheme name="Custom 3">
      <a:dk1>
        <a:srgbClr val="3F4548"/>
      </a:dk1>
      <a:lt1>
        <a:sysClr val="window" lastClr="FFFFFF"/>
      </a:lt1>
      <a:dk2>
        <a:srgbClr val="000000"/>
      </a:dk2>
      <a:lt2>
        <a:srgbClr val="FFFFFF"/>
      </a:lt2>
      <a:accent1>
        <a:srgbClr val="D9AB16"/>
      </a:accent1>
      <a:accent2>
        <a:srgbClr val="113458"/>
      </a:accent2>
      <a:accent3>
        <a:srgbClr val="7CB3E1"/>
      </a:accent3>
      <a:accent4>
        <a:srgbClr val="4096B8"/>
      </a:accent4>
      <a:accent5>
        <a:srgbClr val="11B3A2"/>
      </a:accent5>
      <a:accent6>
        <a:srgbClr val="008452"/>
      </a:accent6>
      <a:hlink>
        <a:srgbClr val="D9AB16"/>
      </a:hlink>
      <a:folHlink>
        <a:srgbClr val="D9AB16"/>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IFOA PowerPoint 16.9.potx" id="{57431F25-0E3D-4E56-8B00-A405E6DD11F0}" vid="{97C7A00C-46BF-4582-B91A-E7C534285BB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IFOA PowerPoint template 16.9</Template>
  <TotalTime>2230</TotalTime>
  <Words>2199</Words>
  <Application>Microsoft Office PowerPoint</Application>
  <PresentationFormat>On-screen Show (16:9)</PresentationFormat>
  <Paragraphs>235</Paragraphs>
  <Slides>26</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26</vt:i4>
      </vt:variant>
    </vt:vector>
  </HeadingPairs>
  <TitlesOfParts>
    <vt:vector size="28" baseType="lpstr">
      <vt:lpstr>Arial</vt:lpstr>
      <vt:lpstr>IFOA PowerPoint template 16.9</vt:lpstr>
      <vt:lpstr>Practical challenges of implementing the IFRS 17 Risk Adjustment</vt:lpstr>
      <vt:lpstr>Disclaimer</vt:lpstr>
      <vt:lpstr>Agenda</vt:lpstr>
      <vt:lpstr>Introduction</vt:lpstr>
      <vt:lpstr>IFRS 17 PwC Risk Adjustment Survey</vt:lpstr>
      <vt:lpstr>Survey results: Areas where there is broad agreement across the industry</vt:lpstr>
      <vt:lpstr>Overall approach</vt:lpstr>
      <vt:lpstr>Transition</vt:lpstr>
      <vt:lpstr>Diversification approach</vt:lpstr>
      <vt:lpstr>Impact of S118 on reinsurance risk adjustment</vt:lpstr>
      <vt:lpstr>Survey results: Areas where there are varied proposals across the industry</vt:lpstr>
      <vt:lpstr>Time horizon</vt:lpstr>
      <vt:lpstr>Group treatment</vt:lpstr>
      <vt:lpstr>With-Profits</vt:lpstr>
      <vt:lpstr>Negative risk adjustment</vt:lpstr>
      <vt:lpstr>Subsequent measurement</vt:lpstr>
      <vt:lpstr>Survey results: Areas where the industry is undecided</vt:lpstr>
      <vt:lpstr>Choice of confidence level</vt:lpstr>
      <vt:lpstr>Reinsurance held</vt:lpstr>
      <vt:lpstr>Operational aspects</vt:lpstr>
      <vt:lpstr>Practical implementation challenges</vt:lpstr>
      <vt:lpstr>Implementation challenges</vt:lpstr>
      <vt:lpstr>Conclusion</vt:lpstr>
      <vt:lpstr>Conclusion</vt:lpstr>
      <vt:lpstr>Questions</vt:lpstr>
      <vt:lpstr>Contact Details</vt:lpstr>
    </vt:vector>
  </TitlesOfParts>
  <Company>IFoA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Windows User</dc:creator>
  <cp:lastModifiedBy>Jignesh Mistry</cp:lastModifiedBy>
  <cp:revision>168</cp:revision>
  <dcterms:created xsi:type="dcterms:W3CDTF">2016-07-04T15:53:51Z</dcterms:created>
  <dcterms:modified xsi:type="dcterms:W3CDTF">2020-01-30T14:24:44Z</dcterms:modified>
</cp:coreProperties>
</file>