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tags/tag20.xml" ContentType="application/vnd.openxmlformats-officedocument.presentationml.tags+xml"/>
  <Override PartName="/ppt/notesSlides/notesSlide19.xml" ContentType="application/vnd.openxmlformats-officedocument.presentationml.notesSlide+xml"/>
  <Override PartName="/ppt/tags/tag21.xml" ContentType="application/vnd.openxmlformats-officedocument.presentationml.tags+xml"/>
  <Override PartName="/ppt/notesSlides/notesSlide20.xml" ContentType="application/vnd.openxmlformats-officedocument.presentationml.notesSlide+xml"/>
  <Override PartName="/ppt/tags/tag22.xml" ContentType="application/vnd.openxmlformats-officedocument.presentationml.tags+xml"/>
  <Override PartName="/ppt/notesSlides/notesSlide21.xml" ContentType="application/vnd.openxmlformats-officedocument.presentationml.notesSlide+xml"/>
  <Override PartName="/ppt/tags/tag23.xml" ContentType="application/vnd.openxmlformats-officedocument.presentationml.tags+xml"/>
  <Override PartName="/ppt/notesSlides/notesSlide22.xml" ContentType="application/vnd.openxmlformats-officedocument.presentationml.notesSlide+xml"/>
  <Override PartName="/ppt/tags/tag24.xml" ContentType="application/vnd.openxmlformats-officedocument.presentationml.tags+xml"/>
  <Override PartName="/ppt/notesSlides/notesSlide23.xml" ContentType="application/vnd.openxmlformats-officedocument.presentationml.notesSlide+xml"/>
  <Override PartName="/ppt/tags/tag25.xml" ContentType="application/vnd.openxmlformats-officedocument.presentationml.tags+xml"/>
  <Override PartName="/ppt/notesSlides/notesSlide24.xml" ContentType="application/vnd.openxmlformats-officedocument.presentationml.notesSlide+xml"/>
  <Override PartName="/ppt/tags/tag26.xml" ContentType="application/vnd.openxmlformats-officedocument.presentationml.tags+xml"/>
  <Override PartName="/ppt/notesSlides/notesSlide25.xml" ContentType="application/vnd.openxmlformats-officedocument.presentationml.notesSlide+xml"/>
  <Override PartName="/ppt/tags/tag27.xml" ContentType="application/vnd.openxmlformats-officedocument.presentationml.tags+xml"/>
  <Override PartName="/ppt/notesSlides/notesSlide26.xml" ContentType="application/vnd.openxmlformats-officedocument.presentationml.notesSlide+xml"/>
  <Override PartName="/ppt/tags/tag28.xml" ContentType="application/vnd.openxmlformats-officedocument.presentationml.tags+xml"/>
  <Override PartName="/ppt/notesSlides/notesSlide27.xml" ContentType="application/vnd.openxmlformats-officedocument.presentationml.notesSlide+xml"/>
  <Override PartName="/ppt/tags/tag29.xml" ContentType="application/vnd.openxmlformats-officedocument.presentationml.tags+xml"/>
  <Override PartName="/ppt/notesSlides/notesSlide28.xml" ContentType="application/vnd.openxmlformats-officedocument.presentationml.notesSlide+xml"/>
  <Override PartName="/ppt/tags/tag30.xml" ContentType="application/vnd.openxmlformats-officedocument.presentationml.tags+xml"/>
  <Override PartName="/ppt/notesSlides/notesSlide29.xml" ContentType="application/vnd.openxmlformats-officedocument.presentationml.notesSlide+xml"/>
  <Override PartName="/ppt/tags/tag31.xml" ContentType="application/vnd.openxmlformats-officedocument.presentationml.tags+xml"/>
  <Override PartName="/ppt/notesSlides/notesSlide30.xml" ContentType="application/vnd.openxmlformats-officedocument.presentationml.notesSlide+xml"/>
  <Override PartName="/ppt/tags/tag32.xml" ContentType="application/vnd.openxmlformats-officedocument.presentationml.tags+xml"/>
  <Override PartName="/ppt/notesSlides/notesSlide31.xml" ContentType="application/vnd.openxmlformats-officedocument.presentationml.notesSlide+xml"/>
  <Override PartName="/ppt/tags/tag33.xml" ContentType="application/vnd.openxmlformats-officedocument.presentationml.tags+xml"/>
  <Override PartName="/ppt/notesSlides/notesSlide32.xml" ContentType="application/vnd.openxmlformats-officedocument.presentationml.notesSlide+xml"/>
  <Override PartName="/ppt/tags/tag34.xml" ContentType="application/vnd.openxmlformats-officedocument.presentationml.tags+xml"/>
  <Override PartName="/ppt/notesSlides/notesSlide33.xml" ContentType="application/vnd.openxmlformats-officedocument.presentationml.notesSlide+xml"/>
  <Override PartName="/ppt/tags/tag35.xml" ContentType="application/vnd.openxmlformats-officedocument.presentationml.tags+xml"/>
  <Override PartName="/ppt/activeX/activeX1.xml" ContentType="application/vnd.ms-office.activeX+xml"/>
  <Override PartName="/ppt/tags/tag36.xml" ContentType="application/vnd.openxmlformats-officedocument.presentationml.tags+xml"/>
  <Override PartName="/ppt/notesSlides/notesSlide34.xml" ContentType="application/vnd.openxmlformats-officedocument.presentationml.notesSlide+xml"/>
  <Override PartName="/ppt/tags/tag37.xml" ContentType="application/vnd.openxmlformats-officedocument.presentationml.tags+xml"/>
  <Override PartName="/ppt/notesSlides/notesSlide35.xml" ContentType="application/vnd.openxmlformats-officedocument.presentationml.notesSlide+xml"/>
  <Override PartName="/ppt/tags/tag38.xml" ContentType="application/vnd.openxmlformats-officedocument.presentationml.tags+xml"/>
  <Override PartName="/ppt/notesSlides/notesSlide36.xml" ContentType="application/vnd.openxmlformats-officedocument.presentationml.notesSlide+xml"/>
  <Override PartName="/ppt/tags/tag39.xml" ContentType="application/vnd.openxmlformats-officedocument.presentationml.tags+xml"/>
  <Override PartName="/ppt/activeX/activeX2.xml" ContentType="application/vnd.ms-office.activeX+xml"/>
  <Override PartName="/ppt/tags/tag40.xml" ContentType="application/vnd.openxmlformats-officedocument.presentationml.tags+xml"/>
  <Override PartName="/ppt/notesSlides/notesSlide37.xml" ContentType="application/vnd.openxmlformats-officedocument.presentationml.notesSlide+xml"/>
  <Override PartName="/ppt/tags/tag41.xml" ContentType="application/vnd.openxmlformats-officedocument.presentationml.tags+xml"/>
  <Override PartName="/ppt/notesSlides/notesSlide38.xml" ContentType="application/vnd.openxmlformats-officedocument.presentationml.notesSlide+xml"/>
  <Override PartName="/ppt/tags/tag42.xml" ContentType="application/vnd.openxmlformats-officedocument.presentationml.tags+xml"/>
  <Override PartName="/ppt/activeX/activeX3.xml" ContentType="application/vnd.ms-office.activeX+xml"/>
  <Override PartName="/ppt/tags/tag43.xml" ContentType="application/vnd.openxmlformats-officedocument.presentationml.tags+xml"/>
  <Override PartName="/ppt/notesSlides/notesSlide39.xml" ContentType="application/vnd.openxmlformats-officedocument.presentationml.notesSlide+xml"/>
  <Override PartName="/ppt/tags/tag44.xml" ContentType="application/vnd.openxmlformats-officedocument.presentationml.tags+xml"/>
  <Override PartName="/ppt/notesSlides/notesSlide40.xml" ContentType="application/vnd.openxmlformats-officedocument.presentationml.notesSlide+xml"/>
  <Override PartName="/ppt/tags/tag45.xml" ContentType="application/vnd.openxmlformats-officedocument.presentationml.tags+xml"/>
  <Override PartName="/ppt/notesSlides/notesSlide41.xml" ContentType="application/vnd.openxmlformats-officedocument.presentationml.notesSlide+xml"/>
  <Override PartName="/ppt/tags/tag46.xml" ContentType="application/vnd.openxmlformats-officedocument.presentationml.tags+xml"/>
  <Override PartName="/ppt/notesSlides/notesSlide42.xml" ContentType="application/vnd.openxmlformats-officedocument.presentationml.notesSlide+xml"/>
  <Override PartName="/ppt/tags/tag47.xml" ContentType="application/vnd.openxmlformats-officedocument.presentationml.tags+xml"/>
  <Override PartName="/ppt/notesSlides/notesSlide43.xml" ContentType="application/vnd.openxmlformats-officedocument.presentationml.notesSlide+xml"/>
  <Override PartName="/ppt/tags/tag48.xml" ContentType="application/vnd.openxmlformats-officedocument.presentationml.tags+xml"/>
  <Override PartName="/ppt/notesSlides/notesSlide44.xml" ContentType="application/vnd.openxmlformats-officedocument.presentationml.notesSlide+xml"/>
  <Override PartName="/ppt/tags/tag49.xml" ContentType="application/vnd.openxmlformats-officedocument.presentationml.tags+xml"/>
  <Override PartName="/ppt/notesSlides/notesSlide45.xml" ContentType="application/vnd.openxmlformats-officedocument.presentationml.notesSlide+xml"/>
  <Override PartName="/ppt/tags/tag50.xml" ContentType="application/vnd.openxmlformats-officedocument.presentationml.tags+xml"/>
  <Override PartName="/ppt/activeX/activeX4.xml" ContentType="application/vnd.ms-office.activeX+xml"/>
  <Override PartName="/ppt/tags/tag51.xml" ContentType="application/vnd.openxmlformats-officedocument.presentationml.tags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</p:sldMasterIdLst>
  <p:notesMasterIdLst>
    <p:notesMasterId r:id="rId50"/>
  </p:notesMasterIdLst>
  <p:sldIdLst>
    <p:sldId id="257" r:id="rId3"/>
    <p:sldId id="405" r:id="rId4"/>
    <p:sldId id="389" r:id="rId5"/>
    <p:sldId id="289" r:id="rId6"/>
    <p:sldId id="313" r:id="rId7"/>
    <p:sldId id="380" r:id="rId8"/>
    <p:sldId id="317" r:id="rId9"/>
    <p:sldId id="362" r:id="rId10"/>
    <p:sldId id="261" r:id="rId11"/>
    <p:sldId id="294" r:id="rId12"/>
    <p:sldId id="258" r:id="rId13"/>
    <p:sldId id="265" r:id="rId14"/>
    <p:sldId id="335" r:id="rId15"/>
    <p:sldId id="377" r:id="rId16"/>
    <p:sldId id="270" r:id="rId17"/>
    <p:sldId id="333" r:id="rId18"/>
    <p:sldId id="329" r:id="rId19"/>
    <p:sldId id="390" r:id="rId20"/>
    <p:sldId id="398" r:id="rId21"/>
    <p:sldId id="393" r:id="rId22"/>
    <p:sldId id="391" r:id="rId23"/>
    <p:sldId id="392" r:id="rId24"/>
    <p:sldId id="271" r:id="rId25"/>
    <p:sldId id="268" r:id="rId26"/>
    <p:sldId id="397" r:id="rId27"/>
    <p:sldId id="396" r:id="rId28"/>
    <p:sldId id="273" r:id="rId29"/>
    <p:sldId id="275" r:id="rId30"/>
    <p:sldId id="277" r:id="rId31"/>
    <p:sldId id="336" r:id="rId32"/>
    <p:sldId id="276" r:id="rId33"/>
    <p:sldId id="337" r:id="rId34"/>
    <p:sldId id="328" r:id="rId35"/>
    <p:sldId id="298" r:id="rId36"/>
    <p:sldId id="324" r:id="rId37"/>
    <p:sldId id="278" r:id="rId38"/>
    <p:sldId id="325" r:id="rId39"/>
    <p:sldId id="305" r:id="rId40"/>
    <p:sldId id="326" r:id="rId41"/>
    <p:sldId id="318" r:id="rId42"/>
    <p:sldId id="395" r:id="rId43"/>
    <p:sldId id="402" r:id="rId44"/>
    <p:sldId id="403" r:id="rId45"/>
    <p:sldId id="401" r:id="rId46"/>
    <p:sldId id="280" r:id="rId47"/>
    <p:sldId id="292" r:id="rId48"/>
    <p:sldId id="400" r:id="rId49"/>
  </p:sldIdLst>
  <p:sldSz cx="9144000" cy="6858000" type="screen4x3"/>
  <p:notesSz cx="7102475" cy="9388475"/>
  <p:custDataLst>
    <p:tags r:id="rId51"/>
  </p:custData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NpkNAOLue8tIvyJRcFpCKw==" hashData="ZFug6SG4V3dQ9KGUo7cuEiBCXGZDzkn4ey5tALFmTHdtnvmPb5Qy26AOYtIfcC3UkngYi694kEbPm399iWIqu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86" d="100"/>
          <a:sy n="86" d="100"/>
        </p:scale>
        <p:origin x="1382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1019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ags" Target="tags/tag1.xml"/><Relationship Id="rId3" Type="http://schemas.openxmlformats.org/officeDocument/2006/relationships/slide" Target="slides/slid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78513" cy="46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64" tIns="46232" rIns="92464" bIns="46232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304" y="0"/>
            <a:ext cx="3078513" cy="46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64" tIns="46232" rIns="92464" bIns="46232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dirty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04913" y="704850"/>
            <a:ext cx="4692650" cy="35194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917" y="4459263"/>
            <a:ext cx="5682644" cy="4225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64" tIns="46232" rIns="92464" bIns="4623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917025"/>
            <a:ext cx="3078513" cy="4699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64" tIns="46232" rIns="92464" bIns="46232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304" y="8917025"/>
            <a:ext cx="3078513" cy="4699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64" tIns="46232" rIns="92464" bIns="46232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5C08475-B0A0-4781-9D71-EAEB96F35D49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3620078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1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6685995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2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0749411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7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/>
          </a:p>
        </p:txBody>
      </p:sp>
      <p:sp>
        <p:nvSpPr>
          <p:cNvPr id="61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51271" indent="-2889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55802" indent="-23116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18122" indent="-23116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80443" indent="-23116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42764" indent="-23116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05084" indent="-23116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67405" indent="-23116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29725" indent="-23116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7500F48-AD5D-46FA-A6BF-7888F6173C04}" type="slidenum">
              <a:rPr lang="en-GB" altLang="en-US" smtClean="0"/>
              <a:pPr/>
              <a:t>3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8002971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4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82933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5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036474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6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3097250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7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6146534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9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6542726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10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6071655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11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3877541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12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674639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13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9401857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14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477533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15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7462584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16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6881296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17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0049550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18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1815878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19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599858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20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8993192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21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1312462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22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6738052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23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7604843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24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9748169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25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26406882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26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29791288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27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49980804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28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3334293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29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9114784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30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3850571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31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44544484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32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14981174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33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0333255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34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695850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35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05822207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36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75480931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37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62071950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38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5299232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39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13452368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40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09426389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41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3411740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42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7251086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43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83137848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44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6341286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45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47768594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46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14660137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5C08475-B0A0-4781-9D71-EAEB96F35D49}" type="slidenum">
              <a:rPr lang="en-GB" altLang="en-US" smtClean="0"/>
              <a:pPr>
                <a:defRPr/>
              </a:pPr>
              <a:t>47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698345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CCF4C2-ECD4-4173-A8A2-54DD62BBB7EC}" type="slidenum">
              <a:rPr lang="en-GB" altLang="en-US"/>
              <a:pPr>
                <a:defRPr/>
              </a:pPr>
              <a:t>‹#›</a:t>
            </a:fld>
            <a:r>
              <a:rPr lang="en-GB" altLang="en-US" dirty="0"/>
              <a:t> </a:t>
            </a:r>
            <a:r>
              <a:rPr lang="en-GB" altLang="en-US" dirty="0" smtClean="0"/>
              <a:t>of 47</a:t>
            </a: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09879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 b="1">
                <a:solidFill>
                  <a:srgbClr val="FF0000"/>
                </a:solidFill>
              </a:defRPr>
            </a:lvl1pPr>
          </a:lstStyle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555776" y="0"/>
            <a:ext cx="6119913" cy="47625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F7916C-2ABF-43AE-A9B9-70B67B4FD056}" type="slidenum">
              <a:rPr lang="en-GB" altLang="en-US"/>
              <a:pPr>
                <a:defRPr/>
              </a:pPr>
              <a:t>‹#›</a:t>
            </a:fld>
            <a:r>
              <a:rPr lang="en-GB" altLang="en-US" dirty="0"/>
              <a:t> </a:t>
            </a:r>
            <a:r>
              <a:rPr lang="en-GB" altLang="en-US" dirty="0" smtClean="0"/>
              <a:t>of 47</a:t>
            </a:r>
            <a:endParaRPr lang="en-GB" altLang="en-US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7452320" y="5661248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+mn-lt"/>
                <a:hlinkClick r:id="rId2" action="ppaction://hlinksldjump"/>
              </a:rPr>
              <a:t>agenda</a:t>
            </a:r>
            <a:endParaRPr lang="en-GB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51898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DDE1EF-07E0-4948-85ED-CD9A7ADC69AF}" type="slidenum">
              <a:rPr lang="en-GB" altLang="en-US"/>
              <a:pPr>
                <a:defRPr/>
              </a:pPr>
              <a:t>‹#›</a:t>
            </a:fld>
            <a:r>
              <a:rPr lang="en-GB" altLang="en-US" dirty="0"/>
              <a:t> </a:t>
            </a:r>
            <a:r>
              <a:rPr lang="en-GB" altLang="en-US" dirty="0" smtClean="0"/>
              <a:t>of 47</a:t>
            </a: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717537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381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B22248-177C-4DCB-BF31-19987DEF6CCB}" type="slidenum">
              <a:rPr lang="en-GB" altLang="en-US"/>
              <a:pPr>
                <a:defRPr/>
              </a:pPr>
              <a:t>‹#›</a:t>
            </a:fld>
            <a:r>
              <a:rPr lang="en-GB" altLang="en-US" dirty="0"/>
              <a:t> </a:t>
            </a:r>
            <a:r>
              <a:rPr lang="en-GB" altLang="en-US" dirty="0" smtClean="0"/>
              <a:t>of 47</a:t>
            </a: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164567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29C908-C7F9-4211-AB1D-7A32A96B3071}" type="slidenum">
              <a:rPr lang="en-GB" altLang="en-US"/>
              <a:pPr>
                <a:defRPr/>
              </a:pPr>
              <a:t>‹#›</a:t>
            </a:fld>
            <a:r>
              <a:rPr lang="en-GB" altLang="en-US" dirty="0"/>
              <a:t> </a:t>
            </a:r>
            <a:r>
              <a:rPr lang="en-GB" altLang="en-US" dirty="0" smtClean="0"/>
              <a:t>of 47</a:t>
            </a: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650617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3205EF-36EB-4BB3-8155-C7E963C78B14}" type="slidenum">
              <a:rPr lang="en-GB" altLang="en-US"/>
              <a:pPr>
                <a:defRPr/>
              </a:pPr>
              <a:t>‹#›</a:t>
            </a:fld>
            <a:r>
              <a:rPr lang="en-GB" altLang="en-US" dirty="0"/>
              <a:t> </a:t>
            </a:r>
            <a:r>
              <a:rPr lang="en-GB" altLang="en-US" dirty="0" smtClean="0"/>
              <a:t>of 47</a:t>
            </a: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990608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FE078-4B13-44AD-889A-1DED68410D5C}" type="slidenum">
              <a:rPr lang="en-GB" altLang="en-US"/>
              <a:pPr>
                <a:defRPr/>
              </a:pPr>
              <a:t>‹#›</a:t>
            </a:fld>
            <a:r>
              <a:rPr lang="en-GB" altLang="en-US" dirty="0"/>
              <a:t> </a:t>
            </a:r>
            <a:r>
              <a:rPr lang="en-GB" altLang="en-US" dirty="0" smtClean="0"/>
              <a:t>of 47</a:t>
            </a: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382008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2EF7B5-3B12-414D-B882-8933DB7FD6D6}" type="slidenum">
              <a:rPr lang="en-GB" altLang="en-US"/>
              <a:pPr>
                <a:defRPr/>
              </a:pPr>
              <a:t>‹#›</a:t>
            </a:fld>
            <a:r>
              <a:rPr lang="en-GB" altLang="en-US" dirty="0"/>
              <a:t> </a:t>
            </a:r>
            <a:r>
              <a:rPr lang="en-GB" altLang="en-US" dirty="0" smtClean="0"/>
              <a:t>of 47</a:t>
            </a: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382525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A05078-46E5-400C-9F2C-695DB747374A}" type="slidenum">
              <a:rPr lang="en-GB" altLang="en-US"/>
              <a:pPr>
                <a:defRPr/>
              </a:pPr>
              <a:t>‹#›</a:t>
            </a:fld>
            <a:r>
              <a:rPr lang="en-GB" altLang="en-US" dirty="0"/>
              <a:t> </a:t>
            </a:r>
            <a:r>
              <a:rPr lang="en-GB" altLang="en-US" dirty="0" smtClean="0"/>
              <a:t>of 47</a:t>
            </a: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126317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F8F0C5-916B-4964-BED7-9019FB06351F}" type="slidenum">
              <a:rPr lang="en-GB" altLang="en-US"/>
              <a:pPr>
                <a:defRPr/>
              </a:pPr>
              <a:t>‹#›</a:t>
            </a:fld>
            <a:r>
              <a:rPr lang="en-GB" altLang="en-US" dirty="0"/>
              <a:t> </a:t>
            </a:r>
            <a:r>
              <a:rPr lang="en-GB" altLang="en-US" dirty="0" smtClean="0"/>
              <a:t>of 47</a:t>
            </a: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939902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E0ED3C-23FC-4026-82EB-143C58BCBA3F}" type="slidenum">
              <a:rPr lang="en-GB" altLang="en-US"/>
              <a:pPr>
                <a:defRPr/>
              </a:pPr>
              <a:t>‹#›</a:t>
            </a:fld>
            <a:r>
              <a:rPr lang="en-GB" altLang="en-US" dirty="0"/>
              <a:t> </a:t>
            </a:r>
            <a:r>
              <a:rPr lang="en-GB" altLang="en-US" dirty="0" smtClean="0"/>
              <a:t>of 47</a:t>
            </a: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121982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37B63-1896-4989-AD95-F4782EA15B4C}" type="datetimeFigureOut">
              <a:rPr lang="en-GB"/>
              <a:pPr>
                <a:defRPr/>
              </a:pPr>
              <a:t>04/12/2019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F2FA0-8514-47EB-AED7-3533808DEBF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96127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D796B-A436-4965-94A1-0F9286E2E15C}" type="datetimeFigureOut">
              <a:rPr lang="en-GB"/>
              <a:pPr>
                <a:defRPr/>
              </a:pPr>
              <a:t>04/12/2019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FB9C0-8778-4839-9F30-6E7B00207ED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49293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2213D-B515-468D-863A-50D2B6CC5E00}" type="datetimeFigureOut">
              <a:rPr lang="en-GB"/>
              <a:pPr>
                <a:defRPr/>
              </a:pPr>
              <a:t>04/12/2019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642A8-467D-41B8-8733-CF21F7D0B1C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59127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4BA57-C4D9-49B8-AF75-8D9176DE5DB7}" type="datetimeFigureOut">
              <a:rPr lang="en-GB"/>
              <a:pPr>
                <a:defRPr/>
              </a:pPr>
              <a:t>04/12/2019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6E2676-09BC-41EF-A4AB-A4B0E92397F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25998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5C266-139C-4201-A725-6A92470C5E89}" type="datetimeFigureOut">
              <a:rPr lang="en-GB"/>
              <a:pPr>
                <a:defRPr/>
              </a:pPr>
              <a:t>04/12/2019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E5A225-EA0F-4D86-B976-F6B0FF83493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74640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D77B2-7F5D-4A92-999E-AAC026169BD8}" type="datetimeFigureOut">
              <a:rPr lang="en-GB"/>
              <a:pPr>
                <a:defRPr/>
              </a:pPr>
              <a:t>04/12/2019</a:t>
            </a:fld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C9BD5-F723-451D-9746-512EAEADB3B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78680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F1DDE-F2FA-4B66-88A2-0BF5E6E55009}" type="datetimeFigureOut">
              <a:rPr lang="en-GB"/>
              <a:pPr>
                <a:defRPr/>
              </a:pPr>
              <a:t>04/12/2019</a:t>
            </a:fld>
            <a:endParaRPr lang="en-GB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76F69-40C1-495B-A669-31B3AB7CAB4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43279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FD7B15-BB39-467D-975D-872E1E458B86}" type="datetimeFigureOut">
              <a:rPr lang="en-GB"/>
              <a:pPr>
                <a:defRPr/>
              </a:pPr>
              <a:t>04/12/2019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3EB6A-AAE5-4349-B634-C064C41BCC9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40811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15749-F0A9-41FE-A8BE-128B926B4741}" type="datetimeFigureOut">
              <a:rPr lang="en-GB"/>
              <a:pPr>
                <a:defRPr/>
              </a:pPr>
              <a:t>04/12/2019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9F000-35ED-4C45-A40D-F856462F84B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01390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81FB1-6CC3-4F10-A7CC-5E9631436B52}" type="datetimeFigureOut">
              <a:rPr lang="en-GB"/>
              <a:pPr>
                <a:defRPr/>
              </a:pPr>
              <a:t>04/12/2019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840B3-C37A-4064-9C8D-7D651CBB26C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17244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2257F-860A-45CB-A3BE-52ABC2D78B82}" type="datetimeFigureOut">
              <a:rPr lang="en-GB"/>
              <a:pPr>
                <a:defRPr/>
              </a:pPr>
              <a:t>04/12/2019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329C57-6A05-4780-9E35-1E3D5C1E834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7371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dirty="0"/>
              <a:t>Click to edit Master text styles</a:t>
            </a:r>
          </a:p>
          <a:p>
            <a:pPr lvl="1"/>
            <a:r>
              <a:rPr lang="en-GB" altLang="en-US" dirty="0"/>
              <a:t>Second level</a:t>
            </a:r>
          </a:p>
          <a:p>
            <a:pPr lvl="2"/>
            <a:r>
              <a:rPr lang="en-GB" altLang="en-US" dirty="0"/>
              <a:t>Third level</a:t>
            </a:r>
          </a:p>
          <a:p>
            <a:pPr lvl="3"/>
            <a:r>
              <a:rPr lang="en-GB" altLang="en-US" dirty="0"/>
              <a:t>Fourth level</a:t>
            </a:r>
          </a:p>
          <a:p>
            <a:pPr lvl="4"/>
            <a:r>
              <a:rPr lang="en-GB" altLang="en-US" dirty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dirty="0">
                <a:latin typeface="+mn-lt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03849" y="0"/>
            <a:ext cx="547184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b="1" dirty="0">
                <a:latin typeface="+mn-lt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b="1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920A5679-EB2A-4644-9C03-92A7975E7811}" type="slidenum">
              <a:rPr lang="en-GB" altLang="en-US"/>
              <a:pPr>
                <a:defRPr/>
              </a:pPr>
              <a:t>‹#›</a:t>
            </a:fld>
            <a:r>
              <a:rPr lang="en-GB" altLang="en-US" dirty="0"/>
              <a:t> </a:t>
            </a:r>
            <a:r>
              <a:rPr lang="en-GB" altLang="en-US" dirty="0" smtClean="0"/>
              <a:t>of 47</a:t>
            </a:r>
            <a:endParaRPr lang="en-GB" alt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7" y="35667"/>
            <a:ext cx="1224136" cy="89132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b="1" u="sng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 b="1" u="sng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 b="1" u="sng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 b="1" u="sng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 b="1" u="sng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 b="1" u="sng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 b="1" u="sng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 b="1" u="sng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 b="1" u="sng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anose="05000000000000000000" pitchFamily="2" charset="2"/>
        <a:buChar char="Ø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95787EF-9B04-45C3-8F10-3373BE7C8A05}" type="datetimeFigureOut">
              <a:rPr lang="en-GB"/>
              <a:pPr>
                <a:defRPr/>
              </a:pPr>
              <a:t>04/12/2019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dirty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D8EE3D0-E107-4505-970E-E2B98F1AFA5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slide" Target="slide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3" Type="http://schemas.openxmlformats.org/officeDocument/2006/relationships/notesSlide" Target="../notesSlides/notesSlide3.xml"/><Relationship Id="rId7" Type="http://schemas.openxmlformats.org/officeDocument/2006/relationships/slide" Target="slide12.xml"/><Relationship Id="rId12" Type="http://schemas.openxmlformats.org/officeDocument/2006/relationships/slide" Target="slide4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slide" Target="slide11.xml"/><Relationship Id="rId11" Type="http://schemas.openxmlformats.org/officeDocument/2006/relationships/slide" Target="slide45.xml"/><Relationship Id="rId5" Type="http://schemas.openxmlformats.org/officeDocument/2006/relationships/slide" Target="slide10.xml"/><Relationship Id="rId10" Type="http://schemas.openxmlformats.org/officeDocument/2006/relationships/slide" Target="slide27.xml"/><Relationship Id="rId4" Type="http://schemas.openxmlformats.org/officeDocument/2006/relationships/slide" Target="slide4.xml"/><Relationship Id="rId9" Type="http://schemas.openxmlformats.org/officeDocument/2006/relationships/slide" Target="slide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slide" Target="slide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5" Type="http://schemas.openxmlformats.org/officeDocument/2006/relationships/slide" Target="slide15.xml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slide" Target="slide2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Relationship Id="rId4" Type="http://schemas.openxmlformats.org/officeDocument/2006/relationships/slide" Target="slide4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Relationship Id="rId4" Type="http://schemas.openxmlformats.org/officeDocument/2006/relationships/slide" Target="slide4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Relationship Id="rId4" Type="http://schemas.openxmlformats.org/officeDocument/2006/relationships/slide" Target="slide3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1.xml"/><Relationship Id="rId7" Type="http://schemas.openxmlformats.org/officeDocument/2006/relationships/image" Target="../media/image6.wmf"/><Relationship Id="rId2" Type="http://schemas.openxmlformats.org/officeDocument/2006/relationships/tags" Target="../tags/tag35.xml"/><Relationship Id="rId1" Type="http://schemas.openxmlformats.org/officeDocument/2006/relationships/vmlDrawing" Target="../drawings/vmlDrawing1.vml"/><Relationship Id="rId6" Type="http://schemas.openxmlformats.org/officeDocument/2006/relationships/notesSlide" Target="../notesSlides/notesSlide34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3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.xml"/><Relationship Id="rId7" Type="http://schemas.openxmlformats.org/officeDocument/2006/relationships/image" Target="../media/image7.wmf"/><Relationship Id="rId2" Type="http://schemas.openxmlformats.org/officeDocument/2006/relationships/tags" Target="../tags/tag39.xml"/><Relationship Id="rId1" Type="http://schemas.openxmlformats.org/officeDocument/2006/relationships/vmlDrawing" Target="../drawings/vmlDrawing2.vml"/><Relationship Id="rId6" Type="http://schemas.openxmlformats.org/officeDocument/2006/relationships/notesSlide" Target="../notesSlides/notesSlide37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4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3.xml"/><Relationship Id="rId7" Type="http://schemas.openxmlformats.org/officeDocument/2006/relationships/image" Target="../media/image8.wmf"/><Relationship Id="rId2" Type="http://schemas.openxmlformats.org/officeDocument/2006/relationships/tags" Target="../tags/tag42.xml"/><Relationship Id="rId1" Type="http://schemas.openxmlformats.org/officeDocument/2006/relationships/vmlDrawing" Target="../drawings/vmlDrawing3.vml"/><Relationship Id="rId6" Type="http://schemas.openxmlformats.org/officeDocument/2006/relationships/notesSlide" Target="../notesSlides/notesSlide39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4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8.xml"/><Relationship Id="rId4" Type="http://schemas.openxmlformats.org/officeDocument/2006/relationships/slide" Target="slide3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9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4.xml"/><Relationship Id="rId7" Type="http://schemas.openxmlformats.org/officeDocument/2006/relationships/image" Target="../media/image9.wmf"/><Relationship Id="rId2" Type="http://schemas.openxmlformats.org/officeDocument/2006/relationships/tags" Target="../tags/tag50.xml"/><Relationship Id="rId1" Type="http://schemas.openxmlformats.org/officeDocument/2006/relationships/vmlDrawing" Target="../drawings/vmlDrawing4.vml"/><Relationship Id="rId6" Type="http://schemas.openxmlformats.org/officeDocument/2006/relationships/notesSlide" Target="../notesSlides/notesSlide46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395288" y="6237288"/>
            <a:ext cx="3862387" cy="476250"/>
          </a:xfrm>
        </p:spPr>
        <p:txBody>
          <a:bodyPr/>
          <a:lstStyle/>
          <a:p>
            <a:pPr>
              <a:defRPr/>
            </a:pPr>
            <a:r>
              <a:rPr lang="it-IT" altLang="en-US" b="1" dirty="0" smtClean="0">
                <a:solidFill>
                  <a:srgbClr val="FF0000"/>
                </a:solidFill>
              </a:rPr>
              <a:t>SIAS</a:t>
            </a:r>
            <a:endParaRPr lang="en-GB" altLang="en-US" b="1" dirty="0">
              <a:solidFill>
                <a:srgbClr val="FF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875" y="0"/>
            <a:ext cx="6142038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410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7444B65-7B74-40D3-86C8-559F3D031C54}" type="slidenum">
              <a:rPr lang="en-GB" altLang="en-US" sz="1800" smtClean="0"/>
              <a:pPr>
                <a:spcBef>
                  <a:spcPct val="0"/>
                </a:spcBef>
              </a:pPr>
              <a:t>1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  <p:sp>
        <p:nvSpPr>
          <p:cNvPr id="410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endParaRPr lang="en-GB" altLang="en-US" b="0" u="none" dirty="0"/>
          </a:p>
        </p:txBody>
      </p:sp>
      <p:sp>
        <p:nvSpPr>
          <p:cNvPr id="410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341438"/>
            <a:ext cx="8229600" cy="48133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5400" b="1" u="sng" dirty="0"/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sz="4400" b="1" u="sng" dirty="0"/>
              <a:t>Discount Process Is The Problem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dirty="0"/>
          </a:p>
          <a:p>
            <a:pPr algn="ctr" eaLnBrk="1" hangingPunct="1">
              <a:lnSpc>
                <a:spcPct val="90000"/>
              </a:lnSpc>
            </a:pPr>
            <a:r>
              <a:rPr lang="en-GB" altLang="en-US" sz="4800" dirty="0"/>
              <a:t>An “</a:t>
            </a:r>
            <a:r>
              <a:rPr lang="en-GB" altLang="en-US" sz="4800" dirty="0">
                <a:hlinkClick r:id="rId4" action="ppaction://hlinksldjump"/>
              </a:rPr>
              <a:t>Off-Market Approach</a:t>
            </a:r>
            <a:r>
              <a:rPr lang="en-GB" altLang="en-US" sz="4800" dirty="0"/>
              <a:t>”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algn="ctr" eaLnBrk="1" hangingPunct="1">
              <a:lnSpc>
                <a:spcPct val="90000"/>
              </a:lnSpc>
            </a:pPr>
            <a:r>
              <a:rPr lang="en-GB" altLang="en-US" sz="4000" dirty="0"/>
              <a:t>Jon Spain </a:t>
            </a:r>
            <a:r>
              <a:rPr lang="en-GB" altLang="en-US" sz="4000" dirty="0" smtClean="0"/>
              <a:t>(03 Dec </a:t>
            </a:r>
            <a:r>
              <a:rPr lang="en-GB" altLang="en-US" sz="4000" dirty="0"/>
              <a:t>2019)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 smtClean="0"/>
              <a:t>disclaimer</a:t>
            </a:r>
            <a:endParaRPr lang="en-GB" altLang="en-US" dirty="0"/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425260" y="1340768"/>
            <a:ext cx="8229600" cy="4669631"/>
          </a:xfrm>
        </p:spPr>
        <p:txBody>
          <a:bodyPr/>
          <a:lstStyle/>
          <a:p>
            <a:r>
              <a:rPr lang="en-US" altLang="en-US" dirty="0" smtClean="0"/>
              <a:t>views </a:t>
            </a:r>
            <a:r>
              <a:rPr lang="en-US" altLang="en-US" dirty="0"/>
              <a:t>expressed are </a:t>
            </a:r>
            <a:r>
              <a:rPr lang="en-US" altLang="en-US" dirty="0" smtClean="0"/>
              <a:t>entirely personal</a:t>
            </a:r>
          </a:p>
          <a:p>
            <a:r>
              <a:rPr lang="en-US" altLang="en-US" dirty="0" smtClean="0"/>
              <a:t>thanks are due to those who discussed issues over time</a:t>
            </a:r>
          </a:p>
          <a:p>
            <a:pPr lvl="1"/>
            <a:r>
              <a:rPr lang="en-US" altLang="en-US" dirty="0" smtClean="0"/>
              <a:t>… and to those who have refused to engage</a:t>
            </a:r>
          </a:p>
          <a:p>
            <a:r>
              <a:rPr lang="en-US" altLang="en-US" dirty="0" smtClean="0"/>
              <a:t>in </a:t>
            </a:r>
            <a:r>
              <a:rPr lang="en-US" altLang="en-US" dirty="0"/>
              <a:t>no way endorsed by </a:t>
            </a:r>
            <a:r>
              <a:rPr lang="en-US" altLang="en-US" dirty="0" err="1" smtClean="0"/>
              <a:t>IFoA</a:t>
            </a:r>
            <a:r>
              <a:rPr lang="en-US" altLang="en-US" dirty="0" smtClean="0"/>
              <a:t> or SIAS (yet)</a:t>
            </a:r>
            <a:endParaRPr lang="en-US" altLang="en-US" dirty="0"/>
          </a:p>
          <a:p>
            <a:r>
              <a:rPr lang="en-US" altLang="en-US" dirty="0" smtClean="0"/>
              <a:t>work </a:t>
            </a:r>
            <a:r>
              <a:rPr lang="en-US" altLang="en-US" dirty="0"/>
              <a:t>has not been peer </a:t>
            </a:r>
            <a:r>
              <a:rPr lang="en-US" altLang="en-US" dirty="0" smtClean="0"/>
              <a:t>reviewed</a:t>
            </a:r>
          </a:p>
          <a:p>
            <a:r>
              <a:rPr lang="en-US" altLang="en-US" dirty="0" smtClean="0"/>
              <a:t>not </a:t>
            </a:r>
            <a:r>
              <a:rPr lang="en-US" altLang="en-US" dirty="0" err="1"/>
              <a:t>criticising</a:t>
            </a:r>
            <a:r>
              <a:rPr lang="en-US" altLang="en-US" dirty="0"/>
              <a:t> </a:t>
            </a:r>
            <a:r>
              <a:rPr lang="en-US" altLang="en-US" dirty="0" smtClean="0"/>
              <a:t>either scheme </a:t>
            </a:r>
            <a:r>
              <a:rPr lang="en-US" altLang="en-US" dirty="0"/>
              <a:t>actuaries or regulator</a:t>
            </a:r>
          </a:p>
          <a:p>
            <a:pPr lvl="1"/>
            <a:r>
              <a:rPr lang="en-US" altLang="en-US" dirty="0"/>
              <a:t>just framework within which they are forced to </a:t>
            </a:r>
            <a:r>
              <a:rPr lang="en-US" altLang="en-US" dirty="0" smtClean="0"/>
              <a:t>operate</a:t>
            </a:r>
          </a:p>
          <a:p>
            <a:r>
              <a:rPr lang="en-GB" altLang="en-US" dirty="0">
                <a:hlinkClick r:id="rId4" action="ppaction://hlinksldjump"/>
              </a:rPr>
              <a:t>seeking actuarial profession’s USP</a:t>
            </a:r>
            <a:endParaRPr lang="en-GB" altLang="en-US" dirty="0"/>
          </a:p>
          <a:p>
            <a:r>
              <a:rPr lang="en-US" altLang="en-US" dirty="0" smtClean="0"/>
              <a:t>… </a:t>
            </a:r>
            <a:r>
              <a:rPr lang="en-US" altLang="en-US" dirty="0"/>
              <a:t>please suspend disbelief (or belief) until the </a:t>
            </a:r>
            <a:r>
              <a:rPr lang="en-US" altLang="en-US" dirty="0" smtClean="0"/>
              <a:t>end</a:t>
            </a:r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322638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0"/>
            <a:ext cx="611991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112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66C19A0-D07B-4894-99F0-6005CBB4B386}" type="slidenum">
              <a:rPr lang="en-GB" altLang="en-US" sz="1800" smtClean="0"/>
              <a:pPr>
                <a:spcBef>
                  <a:spcPct val="0"/>
                </a:spcBef>
              </a:pPr>
              <a:t>2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5870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538538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0"/>
            <a:ext cx="611991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512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C58294A-25CF-4F3D-9632-2DE9A3BDCD18}" type="slidenum">
              <a:rPr lang="en-GB" altLang="en-US" sz="1800" smtClean="0"/>
              <a:pPr>
                <a:spcBef>
                  <a:spcPct val="0"/>
                </a:spcBef>
              </a:pPr>
              <a:t>3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  <p:sp>
        <p:nvSpPr>
          <p:cNvPr id="512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76250"/>
            <a:ext cx="8229600" cy="941388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agenda</a:t>
            </a:r>
            <a:endParaRPr lang="en-GB" altLang="en-US" dirty="0"/>
          </a:p>
        </p:txBody>
      </p:sp>
      <p:sp>
        <p:nvSpPr>
          <p:cNvPr id="512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6004" y="1268760"/>
            <a:ext cx="8229600" cy="45926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trying to address reality of long-term future funding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dirty="0">
                <a:hlinkClick r:id="rId4" action="ppaction://hlinksldjump"/>
              </a:rPr>
              <a:t>actuarial profession’s USP</a:t>
            </a:r>
            <a:endParaRPr lang="en-GB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dirty="0">
                <a:hlinkClick r:id="rId5" action="ppaction://hlinksldjump"/>
              </a:rPr>
              <a:t>single numbers presented as “results”</a:t>
            </a:r>
            <a:endParaRPr lang="en-GB" altLang="en-US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dirty="0">
                <a:hlinkClick r:id="rId6" action="ppaction://hlinksldjump"/>
              </a:rPr>
              <a:t>forecasting approaches</a:t>
            </a:r>
            <a:endParaRPr lang="en-GB" altLang="en-US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dirty="0">
                <a:hlinkClick r:id="rId7" action="ppaction://hlinksldjump"/>
              </a:rPr>
              <a:t>is there a long term?</a:t>
            </a:r>
            <a:endParaRPr lang="en-GB" altLang="en-US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dirty="0">
                <a:hlinkClick r:id="rId8" action="ppaction://hlinksldjump"/>
              </a:rPr>
              <a:t>robust actuarial approaches</a:t>
            </a:r>
            <a:endParaRPr lang="en-GB" altLang="en-US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dirty="0" smtClean="0">
                <a:hlinkClick r:id="rId9" action="ppaction://hlinksldjump"/>
              </a:rPr>
              <a:t>base data and random </a:t>
            </a:r>
            <a:r>
              <a:rPr lang="en-GB" altLang="en-US" dirty="0">
                <a:hlinkClick r:id="rId9" action="ppaction://hlinksldjump"/>
              </a:rPr>
              <a:t>numbers</a:t>
            </a:r>
            <a:endParaRPr lang="en-GB" altLang="en-US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dirty="0">
                <a:hlinkClick r:id="rId10" action="ppaction://hlinksldjump"/>
              </a:rPr>
              <a:t>simple financial contracts</a:t>
            </a:r>
            <a:endParaRPr lang="en-GB" altLang="en-US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dirty="0">
                <a:hlinkClick r:id="rId11" action="ppaction://hlinksldjump"/>
              </a:rPr>
              <a:t>hugely severe DB economic impact</a:t>
            </a:r>
            <a:endParaRPr lang="en-GB" altLang="en-US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GB" altLang="en-US" dirty="0">
                <a:hlinkClick r:id="rId12" action="ppaction://hlinksldjump"/>
              </a:rPr>
              <a:t>stop relying </a:t>
            </a:r>
            <a:r>
              <a:rPr lang="en-GB" altLang="en-US" dirty="0" smtClean="0">
                <a:hlinkClick r:id="rId12" action="ppaction://hlinksldjump"/>
              </a:rPr>
              <a:t>upon </a:t>
            </a:r>
            <a:r>
              <a:rPr lang="en-GB" altLang="en-US" dirty="0">
                <a:hlinkClick r:id="rId12" action="ppaction://hlinksldjump"/>
              </a:rPr>
              <a:t>discount </a:t>
            </a:r>
            <a:r>
              <a:rPr lang="en-GB" altLang="en-US" dirty="0" smtClean="0">
                <a:hlinkClick r:id="rId12" action="ppaction://hlinksldjump"/>
              </a:rPr>
              <a:t>process</a:t>
            </a:r>
            <a:endParaRPr lang="en-GB" altLang="en-US" dirty="0" smtClean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9153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 smtClean="0"/>
              <a:t>actuarial profession’s USP</a:t>
            </a:r>
            <a:endParaRPr lang="en-GB" altLang="en-US" dirty="0"/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395288" y="1124744"/>
            <a:ext cx="8229600" cy="4669631"/>
          </a:xfrm>
        </p:spPr>
        <p:txBody>
          <a:bodyPr/>
          <a:lstStyle/>
          <a:p>
            <a:r>
              <a:rPr lang="en-GB" altLang="en-US" dirty="0"/>
              <a:t>seeking </a:t>
            </a:r>
            <a:r>
              <a:rPr lang="en-GB" altLang="en-US" dirty="0" smtClean="0"/>
              <a:t>USP for a long time</a:t>
            </a:r>
            <a:endParaRPr lang="en-GB" altLang="en-US" dirty="0"/>
          </a:p>
          <a:p>
            <a:pPr lvl="1"/>
            <a:r>
              <a:rPr lang="en-GB" altLang="en-US" dirty="0"/>
              <a:t>always </a:t>
            </a:r>
            <a:r>
              <a:rPr lang="en-GB" altLang="en-US" b="1" dirty="0">
                <a:solidFill>
                  <a:srgbClr val="FF0000"/>
                </a:solidFill>
              </a:rPr>
              <a:t>balancing options</a:t>
            </a:r>
            <a:r>
              <a:rPr lang="en-GB" altLang="en-US" dirty="0"/>
              <a:t> over different </a:t>
            </a:r>
            <a:r>
              <a:rPr lang="en-GB" altLang="en-US" b="1" dirty="0">
                <a:solidFill>
                  <a:srgbClr val="FF0000"/>
                </a:solidFill>
              </a:rPr>
              <a:t>periods/parties</a:t>
            </a:r>
          </a:p>
          <a:p>
            <a:pPr lvl="1"/>
            <a:r>
              <a:rPr lang="en-GB" altLang="en-US" dirty="0"/>
              <a:t>… perhaps “looking </a:t>
            </a:r>
            <a:r>
              <a:rPr lang="en-GB" altLang="en-US" b="1" dirty="0">
                <a:solidFill>
                  <a:srgbClr val="FF0000"/>
                </a:solidFill>
              </a:rPr>
              <a:t>beyond</a:t>
            </a:r>
            <a:r>
              <a:rPr lang="en-GB" altLang="en-US" dirty="0"/>
              <a:t>”, rather than “looking </a:t>
            </a:r>
            <a:r>
              <a:rPr lang="en-GB" altLang="en-US" b="1" dirty="0">
                <a:solidFill>
                  <a:srgbClr val="FF0000"/>
                </a:solidFill>
              </a:rPr>
              <a:t>at</a:t>
            </a:r>
            <a:r>
              <a:rPr lang="en-GB" altLang="en-US" dirty="0"/>
              <a:t>”</a:t>
            </a:r>
          </a:p>
          <a:p>
            <a:pPr lvl="1"/>
            <a:r>
              <a:rPr lang="en-GB" altLang="en-US" dirty="0"/>
              <a:t>not just about mathematics (very little real maths for most)</a:t>
            </a:r>
          </a:p>
          <a:p>
            <a:r>
              <a:rPr lang="en-GB" altLang="en-US" dirty="0"/>
              <a:t>trying to capture long-term dynamics of markets</a:t>
            </a:r>
          </a:p>
          <a:p>
            <a:r>
              <a:rPr lang="en-GB" altLang="en-US" dirty="0"/>
              <a:t>at least two specific weaknesses of financial markets</a:t>
            </a:r>
          </a:p>
          <a:p>
            <a:pPr lvl="1"/>
            <a:r>
              <a:rPr lang="en-GB" altLang="en-US" dirty="0"/>
              <a:t>prone to herding (following trends for too long)</a:t>
            </a:r>
          </a:p>
          <a:p>
            <a:pPr lvl="1"/>
            <a:r>
              <a:rPr lang="en-GB" altLang="en-US" dirty="0"/>
              <a:t>inability to price tail risk (or even to perceive it)</a:t>
            </a:r>
          </a:p>
          <a:p>
            <a:r>
              <a:rPr lang="en-GB" altLang="en-US" dirty="0"/>
              <a:t>regulations need to be fit for purpose, not sole drivers</a:t>
            </a:r>
          </a:p>
          <a:p>
            <a:r>
              <a:rPr lang="en-GB" altLang="en-US" dirty="0"/>
              <a:t>actuaries claim to understand risks</a:t>
            </a:r>
          </a:p>
          <a:p>
            <a:pPr lvl="1"/>
            <a:r>
              <a:rPr lang="en-GB" altLang="en-US" dirty="0"/>
              <a:t>little real information provided about long-term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322638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0"/>
            <a:ext cx="611991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112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66C19A0-D07B-4894-99F0-6005CBB4B386}" type="slidenum">
              <a:rPr lang="en-GB" altLang="en-US" sz="1800" smtClean="0"/>
              <a:pPr>
                <a:spcBef>
                  <a:spcPct val="0"/>
                </a:spcBef>
              </a:pPr>
              <a:t>4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en-GB" altLang="en-US" dirty="0" smtClean="0"/>
              <a:t>approaches to risk</a:t>
            </a:r>
            <a:endParaRPr lang="en-GB" altLang="en-US" dirty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362950" cy="4525963"/>
          </a:xfrm>
        </p:spPr>
        <p:txBody>
          <a:bodyPr/>
          <a:lstStyle/>
          <a:p>
            <a:r>
              <a:rPr lang="en-GB" altLang="en-US" dirty="0"/>
              <a:t>risk quantification very poorly captured by scalars</a:t>
            </a:r>
          </a:p>
          <a:p>
            <a:r>
              <a:rPr lang="en-GB" altLang="en-US" dirty="0"/>
              <a:t>financial economics not useful for long-term estimates</a:t>
            </a:r>
          </a:p>
          <a:p>
            <a:pPr lvl="1"/>
            <a:r>
              <a:rPr lang="en-GB" altLang="en-US" dirty="0"/>
              <a:t>higher investment returns DO reduce costs</a:t>
            </a:r>
          </a:p>
          <a:p>
            <a:pPr lvl="1"/>
            <a:r>
              <a:rPr lang="en-GB" altLang="en-US" dirty="0"/>
              <a:t>market prices have no predictive return power</a:t>
            </a:r>
          </a:p>
          <a:p>
            <a:r>
              <a:rPr lang="en-GB" altLang="en-US" dirty="0"/>
              <a:t>huge concentration on risk - without reward recognition</a:t>
            </a:r>
          </a:p>
          <a:p>
            <a:pPr lvl="1"/>
            <a:r>
              <a:rPr lang="en-GB" altLang="en-US" dirty="0"/>
              <a:t>avoiding losses same as avoiding profits (Redington, 1952)</a:t>
            </a:r>
          </a:p>
          <a:p>
            <a:r>
              <a:rPr lang="en-GB" dirty="0"/>
              <a:t>risks only taken because of potential rewards</a:t>
            </a:r>
          </a:p>
          <a:p>
            <a:pPr lvl="1"/>
            <a:r>
              <a:rPr lang="en-GB" dirty="0"/>
              <a:t>Maurice Ewing (“The Actuary”, October 2018)</a:t>
            </a:r>
          </a:p>
          <a:p>
            <a:r>
              <a:rPr lang="en-GB" altLang="en-US" dirty="0"/>
              <a:t>prudence can only be identified from best estimate</a:t>
            </a:r>
          </a:p>
          <a:p>
            <a:r>
              <a:rPr lang="en-GB" altLang="en-US" dirty="0"/>
              <a:t>long-term funding regimes need wholesale reform</a:t>
            </a:r>
          </a:p>
          <a:p>
            <a:endParaRPr lang="en-GB" altLang="en-US" dirty="0"/>
          </a:p>
          <a:p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394075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27785" y="0"/>
            <a:ext cx="6047904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92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EE8D2B9-C805-45E9-808D-7DA1851E8CE0}" type="slidenum">
              <a:rPr lang="en-GB" altLang="en-US" smtClean="0">
                <a:latin typeface="Times New Roman" panose="02020603050405020304" pitchFamily="18" charset="0"/>
              </a:rPr>
              <a:pPr/>
              <a:t>5</a:t>
            </a:fld>
            <a:r>
              <a:rPr lang="en-GB" altLang="en-US" dirty="0">
                <a:latin typeface="Times New Roman" panose="02020603050405020304" pitchFamily="18" charset="0"/>
              </a:rPr>
              <a:t> </a:t>
            </a:r>
            <a:r>
              <a:rPr lang="en-GB" altLang="en-US" dirty="0" smtClean="0">
                <a:latin typeface="Times New Roman" panose="02020603050405020304" pitchFamily="18" charset="0"/>
              </a:rPr>
              <a:t>of 47</a:t>
            </a:r>
            <a:endParaRPr lang="en-GB" altLang="en-US" dirty="0">
              <a:latin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 idx="4294967295"/>
          </p:nvPr>
        </p:nvSpPr>
        <p:spPr>
          <a:xfrm>
            <a:off x="457200" y="692696"/>
            <a:ext cx="8229600" cy="648072"/>
          </a:xfrm>
        </p:spPr>
        <p:txBody>
          <a:bodyPr/>
          <a:lstStyle/>
          <a:p>
            <a:r>
              <a:rPr lang="en-GB" altLang="en-US" dirty="0"/>
              <a:t>what is “mark-to-market” (MtM)?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462038" y="1268760"/>
            <a:ext cx="8362950" cy="4237931"/>
          </a:xfrm>
        </p:spPr>
        <p:txBody>
          <a:bodyPr/>
          <a:lstStyle/>
          <a:p>
            <a:pPr eaLnBrk="1" hangingPunct="1"/>
            <a:r>
              <a:rPr lang="en-GB" altLang="en-US" dirty="0"/>
              <a:t>aims at realistic appraisal of current financial situation</a:t>
            </a:r>
          </a:p>
          <a:p>
            <a:pPr eaLnBrk="1" hangingPunct="1"/>
            <a:r>
              <a:rPr lang="en-GB" altLang="en-US" dirty="0"/>
              <a:t>market may sometimes appear illogical</a:t>
            </a:r>
          </a:p>
          <a:p>
            <a:pPr eaLnBrk="1" hangingPunct="1"/>
            <a:r>
              <a:rPr lang="en-GB" altLang="en-US" dirty="0"/>
              <a:t>… implying that opportunities exist for profits</a:t>
            </a:r>
          </a:p>
          <a:p>
            <a:pPr eaLnBrk="1" hangingPunct="1"/>
            <a:r>
              <a:rPr lang="en-GB" altLang="en-US" dirty="0"/>
              <a:t>markets run by traders</a:t>
            </a:r>
          </a:p>
          <a:p>
            <a:pPr lvl="1" eaLnBrk="1" hangingPunct="1"/>
            <a:r>
              <a:rPr lang="en-GB" altLang="en-US" dirty="0"/>
              <a:t>traders decide where </a:t>
            </a:r>
            <a:r>
              <a:rPr lang="en-GB" altLang="en-US" b="1" dirty="0"/>
              <a:t>THEY</a:t>
            </a:r>
            <a:r>
              <a:rPr lang="en-GB" altLang="en-US" dirty="0"/>
              <a:t> want to be (pricing) </a:t>
            </a:r>
            <a:r>
              <a:rPr lang="en-GB" altLang="en-US" b="1" dirty="0"/>
              <a:t>NOW</a:t>
            </a:r>
            <a:endParaRPr lang="en-GB" altLang="en-US" dirty="0"/>
          </a:p>
          <a:p>
            <a:pPr eaLnBrk="1" hangingPunct="1"/>
            <a:r>
              <a:rPr lang="en-GB" altLang="en-US" dirty="0"/>
              <a:t>long-term funding depends upon long-term future</a:t>
            </a:r>
          </a:p>
          <a:p>
            <a:pPr lvl="1" eaLnBrk="1" hangingPunct="1"/>
            <a:r>
              <a:rPr lang="en-GB" altLang="en-US" dirty="0"/>
              <a:t>if there is one (always needs to be considered)</a:t>
            </a:r>
          </a:p>
          <a:p>
            <a:pPr eaLnBrk="1" hangingPunct="1"/>
            <a:r>
              <a:rPr lang="en-GB" altLang="en-US" dirty="0"/>
              <a:t>many possible alternatives </a:t>
            </a:r>
            <a:r>
              <a:rPr lang="en-GB" altLang="en-US" dirty="0" smtClean="0"/>
              <a:t>(</a:t>
            </a:r>
            <a:r>
              <a:rPr lang="en-GB" alt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labelled “off-market”</a:t>
            </a:r>
            <a:r>
              <a:rPr lang="en-GB" altLang="en-US" dirty="0"/>
              <a:t>)</a:t>
            </a:r>
          </a:p>
          <a:p>
            <a:pPr eaLnBrk="1" hangingPunct="1"/>
            <a:r>
              <a:rPr lang="en-GB" altLang="en-US" dirty="0"/>
              <a:t>why sub-contract L-T assumptions to S-T traders?</a:t>
            </a:r>
          </a:p>
          <a:p>
            <a:endParaRPr lang="en-GB" altLang="en-US" dirty="0"/>
          </a:p>
          <a:p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394075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27785" y="0"/>
            <a:ext cx="6047904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92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EE8D2B9-C805-45E9-808D-7DA1851E8CE0}" type="slidenum">
              <a:rPr lang="en-GB" altLang="en-US" smtClean="0">
                <a:latin typeface="Times New Roman" panose="02020603050405020304" pitchFamily="18" charset="0"/>
              </a:rPr>
              <a:pPr/>
              <a:t>6</a:t>
            </a:fld>
            <a:r>
              <a:rPr lang="en-GB" altLang="en-US" dirty="0">
                <a:latin typeface="Times New Roman" panose="02020603050405020304" pitchFamily="18" charset="0"/>
              </a:rPr>
              <a:t> </a:t>
            </a:r>
            <a:r>
              <a:rPr lang="en-GB" altLang="en-US" dirty="0" smtClean="0">
                <a:latin typeface="Times New Roman" panose="02020603050405020304" pitchFamily="18" charset="0"/>
              </a:rPr>
              <a:t>of 47</a:t>
            </a:r>
            <a:endParaRPr lang="en-GB" altLang="en-US" dirty="0">
              <a:latin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3339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/>
              <a:t>following evidence is essential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229600" cy="4525962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actuaries (financial scientists) need to follow evidence </a:t>
            </a:r>
          </a:p>
          <a:p>
            <a:pPr>
              <a:defRPr/>
            </a:pPr>
            <a:r>
              <a:rPr lang="en-GB" altLang="en-US" dirty="0"/>
              <a:t>“</a:t>
            </a:r>
            <a:r>
              <a:rPr lang="en-GB" alt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hold every man a debtor to his profession</a:t>
            </a:r>
            <a:r>
              <a:rPr lang="en-GB" altLang="en-US" dirty="0"/>
              <a:t>” (Bacon)</a:t>
            </a:r>
          </a:p>
          <a:p>
            <a:pPr>
              <a:defRPr/>
            </a:pPr>
            <a:r>
              <a:rPr lang="en-GB" altLang="en-US" dirty="0"/>
              <a:t>must interpret evidence available as experts (GG or NA)</a:t>
            </a:r>
          </a:p>
          <a:p>
            <a:pPr lvl="1">
              <a:defRPr/>
            </a:pPr>
            <a:r>
              <a:rPr lang="en-GB" altLang="en-US" dirty="0"/>
              <a:t>otherwise, </a:t>
            </a:r>
            <a:r>
              <a:rPr lang="en-GB" altLang="en-US" dirty="0" smtClean="0"/>
              <a:t>contributing </a:t>
            </a:r>
            <a:r>
              <a:rPr lang="en-GB" altLang="en-US" dirty="0"/>
              <a:t>very little indeed</a:t>
            </a:r>
          </a:p>
          <a:p>
            <a:pPr>
              <a:defRPr/>
            </a:pPr>
            <a:r>
              <a:rPr lang="en-GB" altLang="en-US" dirty="0"/>
              <a:t>interpretation is subjective, not objective</a:t>
            </a:r>
          </a:p>
          <a:p>
            <a:pPr>
              <a:defRPr/>
            </a:pPr>
            <a:r>
              <a:rPr lang="en-GB" altLang="en-US" dirty="0"/>
              <a:t>nothing wrong with subjectivity, so long as …</a:t>
            </a:r>
          </a:p>
          <a:p>
            <a:pPr lvl="1">
              <a:defRPr/>
            </a:pPr>
            <a:r>
              <a:rPr lang="en-GB" altLang="en-US" dirty="0"/>
              <a:t>independent (not merely too common groupthink)</a:t>
            </a:r>
          </a:p>
          <a:p>
            <a:pPr lvl="1">
              <a:defRPr/>
            </a:pPr>
            <a:r>
              <a:rPr lang="en-GB" altLang="en-US" dirty="0"/>
              <a:t>follows evidence available</a:t>
            </a:r>
          </a:p>
          <a:p>
            <a:pPr lvl="1">
              <a:defRPr/>
            </a:pPr>
            <a:r>
              <a:rPr lang="en-GB" altLang="en-US" dirty="0"/>
              <a:t>with cogent full explanations</a:t>
            </a:r>
          </a:p>
          <a:p>
            <a:pPr lvl="1">
              <a:defRPr/>
            </a:pPr>
            <a:r>
              <a:rPr lang="en-GB" altLang="en-US" dirty="0"/>
              <a:t>different stakeholders need to understand outcomes</a:t>
            </a:r>
          </a:p>
          <a:p>
            <a:pPr>
              <a:defRPr/>
            </a:pPr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322638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0"/>
            <a:ext cx="611991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122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67DAF77-C62D-4870-95E3-25ED3D0AC9BD}" type="slidenum">
              <a:rPr lang="en-GB" altLang="en-US" sz="1800" smtClean="0"/>
              <a:pPr>
                <a:spcBef>
                  <a:spcPct val="0"/>
                </a:spcBef>
              </a:pPr>
              <a:t>7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/>
              <a:t>what is a discount rate?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362950" cy="4525963"/>
          </a:xfrm>
        </p:spPr>
        <p:txBody>
          <a:bodyPr/>
          <a:lstStyle/>
          <a:p>
            <a:r>
              <a:rPr lang="en-GB" dirty="0"/>
              <a:t>discounting principle known for over 2 millennia</a:t>
            </a:r>
          </a:p>
          <a:p>
            <a:pPr lvl="1"/>
            <a:r>
              <a:rPr lang="en-GB" dirty="0"/>
              <a:t>only adopted for longer-term finance in late 18th century</a:t>
            </a:r>
          </a:p>
          <a:p>
            <a:r>
              <a:rPr lang="en-GB" dirty="0"/>
              <a:t>suppose precise return of 3 % pa for next year is certain</a:t>
            </a:r>
          </a:p>
          <a:p>
            <a:r>
              <a:rPr lang="en-GB" dirty="0"/>
              <a:t>103 due in a year’s time can be financed by initial 100</a:t>
            </a:r>
          </a:p>
          <a:p>
            <a:pPr lvl="1"/>
            <a:r>
              <a:rPr lang="en-GB" altLang="en-US" dirty="0"/>
              <a:t>converting future cashflows to present</a:t>
            </a:r>
          </a:p>
          <a:p>
            <a:pPr lvl="1"/>
            <a:r>
              <a:rPr lang="en-GB" altLang="en-US" dirty="0"/>
              <a:t>discount rate is inverse of investment return</a:t>
            </a:r>
          </a:p>
          <a:p>
            <a:pPr lvl="1"/>
            <a:r>
              <a:rPr lang="en-GB" dirty="0"/>
              <a:t>actuaries used to define discount rate as “iv” (2.9%)</a:t>
            </a:r>
          </a:p>
          <a:p>
            <a:r>
              <a:rPr lang="en-GB" dirty="0"/>
              <a:t>we don't live in such a secure financial environment</a:t>
            </a:r>
          </a:p>
          <a:p>
            <a:pPr lvl="1"/>
            <a:r>
              <a:rPr lang="en-GB" dirty="0"/>
              <a:t>lack of certainty, much longer periods, assets not cash </a:t>
            </a:r>
          </a:p>
          <a:p>
            <a:r>
              <a:rPr lang="en-GB" dirty="0"/>
              <a:t>future </a:t>
            </a:r>
            <a:r>
              <a:rPr lang="en-GB" dirty="0" smtClean="0"/>
              <a:t>unknowable </a:t>
            </a:r>
            <a:r>
              <a:rPr lang="en-GB" dirty="0"/>
              <a:t>=&gt; no uniquely correct </a:t>
            </a:r>
            <a:r>
              <a:rPr lang="en-GB" dirty="0" smtClean="0"/>
              <a:t>discount </a:t>
            </a:r>
            <a:r>
              <a:rPr lang="en-GB" dirty="0"/>
              <a:t>rate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endParaRPr lang="en-GB" altLang="en-US" dirty="0"/>
          </a:p>
          <a:p>
            <a:endParaRPr lang="en-GB" altLang="en-US" dirty="0"/>
          </a:p>
          <a:p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394075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7" y="0"/>
            <a:ext cx="611991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92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EE8D2B9-C805-45E9-808D-7DA1851E8CE0}" type="slidenum">
              <a:rPr lang="en-GB" altLang="en-US" smtClean="0">
                <a:latin typeface="Times New Roman" panose="02020603050405020304" pitchFamily="18" charset="0"/>
              </a:rPr>
              <a:pPr/>
              <a:t>8</a:t>
            </a:fld>
            <a:r>
              <a:rPr lang="en-GB" altLang="en-US" dirty="0">
                <a:latin typeface="Times New Roman" panose="02020603050405020304" pitchFamily="18" charset="0"/>
              </a:rPr>
              <a:t> </a:t>
            </a:r>
            <a:r>
              <a:rPr lang="en-GB" altLang="en-US" dirty="0" smtClean="0">
                <a:latin typeface="Times New Roman" panose="02020603050405020304" pitchFamily="18" charset="0"/>
              </a:rPr>
              <a:t>of 47</a:t>
            </a:r>
            <a:endParaRPr lang="en-GB" altLang="en-US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171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actuarial reflection of reality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243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dirty="0"/>
              <a:t>there IS one uniquely correct view of long-term future</a:t>
            </a:r>
          </a:p>
          <a:p>
            <a:pPr eaLnBrk="1" hangingPunct="1">
              <a:defRPr/>
            </a:pPr>
            <a:r>
              <a:rPr lang="en-GB" altLang="en-US" dirty="0">
                <a:latin typeface="+mn-lt"/>
              </a:rPr>
              <a:t> … but we don’t know it, hence assumptions needed</a:t>
            </a:r>
          </a:p>
          <a:p>
            <a:pPr lvl="1" eaLnBrk="1" hangingPunct="1">
              <a:defRPr/>
            </a:pPr>
            <a:r>
              <a:rPr lang="en-GB" altLang="en-US" dirty="0"/>
              <a:t>when? which way? how far? how long?</a:t>
            </a:r>
          </a:p>
          <a:p>
            <a:pPr lvl="1" eaLnBrk="1" hangingPunct="1">
              <a:defRPr/>
            </a:pPr>
            <a:r>
              <a:rPr lang="en-GB" altLang="en-US" dirty="0"/>
              <a:t>no such thing as free lunch over time</a:t>
            </a:r>
          </a:p>
          <a:p>
            <a:pPr lvl="1" eaLnBrk="1" hangingPunct="1">
              <a:defRPr/>
            </a:pPr>
            <a:r>
              <a:rPr lang="en-GB" altLang="en-US" dirty="0"/>
              <a:t>all the rest is merely commentary</a:t>
            </a:r>
          </a:p>
          <a:p>
            <a:pPr eaLnBrk="1" hangingPunct="1">
              <a:defRPr/>
            </a:pPr>
            <a:r>
              <a:rPr lang="en-GB" altLang="en-US" dirty="0"/>
              <a:t>long-term can imply </a:t>
            </a:r>
            <a:r>
              <a:rPr lang="en-GB" altLang="en-US" b="1" dirty="0"/>
              <a:t>different</a:t>
            </a:r>
            <a:r>
              <a:rPr lang="en-GB" altLang="en-US" dirty="0"/>
              <a:t> restraints</a:t>
            </a:r>
          </a:p>
          <a:p>
            <a:pPr lvl="1" eaLnBrk="1" hangingPunct="1">
              <a:defRPr/>
            </a:pPr>
            <a:r>
              <a:rPr lang="en-GB" altLang="en-US" dirty="0"/>
              <a:t>can’t simultaneously aim “long” </a:t>
            </a:r>
            <a:r>
              <a:rPr lang="en-GB" altLang="en-US" b="1" dirty="0"/>
              <a:t>and</a:t>
            </a:r>
            <a:r>
              <a:rPr lang="en-GB" altLang="en-US" dirty="0"/>
              <a:t> “short”</a:t>
            </a:r>
          </a:p>
          <a:p>
            <a:pPr eaLnBrk="1" hangingPunct="1">
              <a:defRPr/>
            </a:pPr>
            <a:r>
              <a:rPr lang="en-GB" altLang="en-US" dirty="0"/>
              <a:t>“broadly right” better than “precisely wrong”</a:t>
            </a:r>
          </a:p>
          <a:p>
            <a:pPr eaLnBrk="1" hangingPunct="1">
              <a:defRPr/>
            </a:pPr>
            <a:r>
              <a:rPr lang="en-GB" altLang="en-US" dirty="0"/>
              <a:t>risk quantification very poorly captured by scalars</a:t>
            </a:r>
          </a:p>
          <a:p>
            <a:pPr lvl="1" eaLnBrk="1" hangingPunct="1">
              <a:defRPr/>
            </a:pPr>
            <a:r>
              <a:rPr lang="en-GB" altLang="en-US" dirty="0"/>
              <a:t>liquidity problems not identifiable in advance</a:t>
            </a:r>
          </a:p>
          <a:p>
            <a:pPr eaLnBrk="1" hangingPunct="1">
              <a:defRPr/>
            </a:pPr>
            <a:endParaRPr lang="en-GB" altLang="en-US" dirty="0"/>
          </a:p>
          <a:p>
            <a:pPr eaLnBrk="1" hangingPunct="1">
              <a:defRPr/>
            </a:pPr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467100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83769" y="0"/>
            <a:ext cx="6191920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174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E94DCC9-5257-4007-BB62-9E1BF6554F89}" type="slidenum">
              <a:rPr lang="en-GB" altLang="en-US" sz="1800" smtClean="0"/>
              <a:pPr>
                <a:spcBef>
                  <a:spcPct val="0"/>
                </a:spcBef>
              </a:pPr>
              <a:t>9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 idx="4294967295"/>
          </p:nvPr>
        </p:nvSpPr>
        <p:spPr>
          <a:xfrm>
            <a:off x="457200" y="908720"/>
            <a:ext cx="8362950" cy="508918"/>
          </a:xfrm>
        </p:spPr>
        <p:txBody>
          <a:bodyPr/>
          <a:lstStyle/>
          <a:p>
            <a:r>
              <a:rPr lang="en-GB" altLang="en-US" dirty="0"/>
              <a:t>single numbers presented as “results”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446088" y="1484784"/>
            <a:ext cx="8229600" cy="4454525"/>
          </a:xfrm>
        </p:spPr>
        <p:txBody>
          <a:bodyPr/>
          <a:lstStyle/>
          <a:p>
            <a:r>
              <a:rPr lang="en-GB" altLang="en-US" dirty="0"/>
              <a:t>single numbers are not appropriate results</a:t>
            </a:r>
          </a:p>
          <a:p>
            <a:r>
              <a:rPr lang="en-GB" altLang="en-US" dirty="0"/>
              <a:t>… for representing many future uncertainties</a:t>
            </a:r>
          </a:p>
          <a:p>
            <a:pPr lvl="1"/>
            <a:r>
              <a:rPr lang="en-GB" dirty="0"/>
              <a:t>NYU Stern (1977) &amp; Z/Yen (2012)</a:t>
            </a:r>
          </a:p>
          <a:p>
            <a:pPr lvl="1"/>
            <a:r>
              <a:rPr lang="en-GB" altLang="en-US" dirty="0"/>
              <a:t>Simon Carne’s SIAS paper (2004)</a:t>
            </a:r>
          </a:p>
          <a:p>
            <a:r>
              <a:rPr lang="en-GB" altLang="en-US" dirty="0"/>
              <a:t>especially when result never fully specified</a:t>
            </a:r>
          </a:p>
          <a:p>
            <a:pPr lvl="1"/>
            <a:r>
              <a:rPr lang="en-GB" altLang="en-US" dirty="0"/>
              <a:t>mean? median? mode? specified percentile?</a:t>
            </a:r>
          </a:p>
          <a:p>
            <a:r>
              <a:rPr lang="en-GB" altLang="en-US" dirty="0"/>
              <a:t>we should be looking at multi-dimensional results</a:t>
            </a:r>
          </a:p>
          <a:p>
            <a:pPr lvl="1"/>
            <a:r>
              <a:rPr lang="en-GB" altLang="en-US" dirty="0"/>
              <a:t>with confidence intervals (deterministic approach fails)</a:t>
            </a:r>
          </a:p>
          <a:p>
            <a:pPr lvl="1"/>
            <a:r>
              <a:rPr lang="en-GB" altLang="en-US" dirty="0"/>
              <a:t>aiming at avoiding “fog of certainty</a:t>
            </a:r>
            <a:r>
              <a:rPr lang="en-GB" altLang="en-US" dirty="0" smtClean="0"/>
              <a:t>” (actuarial noise)</a:t>
            </a:r>
            <a:endParaRPr lang="en-GB" altLang="en-US" dirty="0"/>
          </a:p>
          <a:p>
            <a:endParaRPr lang="en-GB" altLang="en-US" dirty="0"/>
          </a:p>
          <a:p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394075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1760" y="0"/>
            <a:ext cx="6263928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184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36493B8-FB55-4EF8-AEF2-DAC460A64F65}" type="slidenum">
              <a:rPr lang="en-GB" altLang="en-US" smtClean="0">
                <a:latin typeface="Times New Roman" panose="02020603050405020304" pitchFamily="18" charset="0"/>
              </a:rPr>
              <a:pPr/>
              <a:t>10</a:t>
            </a:fld>
            <a:r>
              <a:rPr lang="en-GB" altLang="en-US" dirty="0">
                <a:latin typeface="Times New Roman" panose="02020603050405020304" pitchFamily="18" charset="0"/>
              </a:rPr>
              <a:t> </a:t>
            </a:r>
            <a:r>
              <a:rPr lang="en-GB" altLang="en-US" dirty="0" smtClean="0">
                <a:latin typeface="Times New Roman" panose="02020603050405020304" pitchFamily="18" charset="0"/>
              </a:rPr>
              <a:t>of 47</a:t>
            </a:r>
            <a:endParaRPr lang="en-GB" altLang="en-US" dirty="0">
              <a:latin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322638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27784" y="129834"/>
            <a:ext cx="604016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2458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7BCFB0D-9F73-490B-947D-E176D609894F}" type="slidenum">
              <a:rPr lang="en-GB" altLang="en-US" sz="1800" smtClean="0"/>
              <a:pPr>
                <a:spcBef>
                  <a:spcPct val="0"/>
                </a:spcBef>
              </a:pPr>
              <a:t>11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  <p:sp>
        <p:nvSpPr>
          <p:cNvPr id="2458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forecasting approaches</a:t>
            </a:r>
            <a:endParaRPr lang="en-US" altLang="en-US" dirty="0"/>
          </a:p>
        </p:txBody>
      </p:sp>
      <p:sp>
        <p:nvSpPr>
          <p:cNvPr id="245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7082" y="1268760"/>
            <a:ext cx="8229600" cy="4670981"/>
          </a:xfrm>
        </p:spPr>
        <p:txBody>
          <a:bodyPr/>
          <a:lstStyle/>
          <a:p>
            <a:pPr eaLnBrk="1" hangingPunct="1"/>
            <a:r>
              <a:rPr lang="en-GB" altLang="en-US" dirty="0"/>
              <a:t>pick a number from the air </a:t>
            </a:r>
          </a:p>
          <a:p>
            <a:pPr lvl="1" eaLnBrk="1" hangingPunct="1"/>
            <a:r>
              <a:rPr lang="en-GB" altLang="en-US" dirty="0"/>
              <a:t>“fudge, judge &amp; bodge” (Staple Inn 25 October 1999)</a:t>
            </a:r>
          </a:p>
          <a:p>
            <a:pPr eaLnBrk="1" hangingPunct="1"/>
            <a:r>
              <a:rPr lang="en-GB" altLang="en-US" dirty="0"/>
              <a:t>look at what other actuaries do</a:t>
            </a:r>
          </a:p>
          <a:p>
            <a:pPr lvl="1" eaLnBrk="1" hangingPunct="1"/>
            <a:r>
              <a:rPr lang="en-GB" altLang="en-US" dirty="0"/>
              <a:t>but how did they obtain their numbers?</a:t>
            </a:r>
          </a:p>
          <a:p>
            <a:r>
              <a:rPr lang="en-GB" altLang="en-US" dirty="0"/>
              <a:t>“actuarial approaches” need to be </a:t>
            </a:r>
            <a:r>
              <a:rPr lang="en-GB" altLang="en-US" dirty="0">
                <a:hlinkClick r:id="rId4" action="ppaction://hlinksldjump"/>
              </a:rPr>
              <a:t>more robust</a:t>
            </a:r>
            <a:endParaRPr lang="en-US" altLang="en-US" dirty="0"/>
          </a:p>
          <a:p>
            <a:r>
              <a:rPr lang="en-GB" dirty="0"/>
              <a:t>we need to focus upon strategy rather than tactics</a:t>
            </a:r>
          </a:p>
          <a:p>
            <a:r>
              <a:rPr lang="en-GB" dirty="0"/>
              <a:t>… so long as we credibly believe we have enough time</a:t>
            </a:r>
          </a:p>
          <a:p>
            <a:pPr lvl="1"/>
            <a:r>
              <a:rPr lang="en-GB" dirty="0"/>
              <a:t>say 15 years or longer</a:t>
            </a:r>
          </a:p>
          <a:p>
            <a:r>
              <a:rPr lang="en-GB" dirty="0"/>
              <a:t>off-market is actuary's tool for soaking up </a:t>
            </a:r>
            <a:r>
              <a:rPr lang="en-GB" dirty="0" smtClean="0"/>
              <a:t>volatility</a:t>
            </a:r>
          </a:p>
          <a:p>
            <a:pPr lvl="1"/>
            <a:r>
              <a:rPr lang="en-US" dirty="0" smtClean="0"/>
              <a:t>seeking long-term funding resilience</a:t>
            </a:r>
            <a:endParaRPr lang="en-GB" dirty="0"/>
          </a:p>
          <a:p>
            <a:endParaRPr lang="en-GB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is there a long-term?</a:t>
            </a:r>
            <a:endParaRPr lang="en-GB" altLang="en-US" dirty="0"/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539750" y="1268413"/>
            <a:ext cx="8229600" cy="4525962"/>
          </a:xfrm>
        </p:spPr>
        <p:txBody>
          <a:bodyPr/>
          <a:lstStyle/>
          <a:p>
            <a:pPr eaLnBrk="1" hangingPunct="1"/>
            <a:r>
              <a:rPr lang="en-US" altLang="en-US" dirty="0"/>
              <a:t>predators exist</a:t>
            </a:r>
            <a:endParaRPr lang="en-GB" altLang="en-US" dirty="0"/>
          </a:p>
          <a:p>
            <a:pPr lvl="1" eaLnBrk="1" hangingPunct="1"/>
            <a:r>
              <a:rPr lang="en-US" altLang="en-US" dirty="0"/>
              <a:t>private (competition)</a:t>
            </a:r>
            <a:endParaRPr lang="en-GB" altLang="en-US" dirty="0"/>
          </a:p>
          <a:p>
            <a:pPr lvl="1" eaLnBrk="1" hangingPunct="1"/>
            <a:r>
              <a:rPr lang="en-US" altLang="en-US" dirty="0"/>
              <a:t>public  (regulators)</a:t>
            </a:r>
            <a:endParaRPr lang="en-GB" altLang="en-US" dirty="0"/>
          </a:p>
          <a:p>
            <a:pPr eaLnBrk="1" hangingPunct="1"/>
            <a:r>
              <a:rPr lang="en-US" altLang="en-US" dirty="0"/>
              <a:t>how much long-term confidence can there be?</a:t>
            </a:r>
            <a:endParaRPr lang="en-GB" altLang="en-US" dirty="0"/>
          </a:p>
          <a:p>
            <a:pPr lvl="1" eaLnBrk="1" hangingPunct="1"/>
            <a:r>
              <a:rPr lang="en-US" altLang="en-US" dirty="0"/>
              <a:t>for trustees, members, sponsors, policyholders …</a:t>
            </a:r>
            <a:endParaRPr lang="en-GB" altLang="en-US" dirty="0"/>
          </a:p>
          <a:p>
            <a:pPr eaLnBrk="1" hangingPunct="1"/>
            <a:r>
              <a:rPr lang="en-US" altLang="en-US" dirty="0"/>
              <a:t>essential for issues to be discussed in depth</a:t>
            </a:r>
            <a:endParaRPr lang="en-GB" altLang="en-US" dirty="0"/>
          </a:p>
          <a:p>
            <a:pPr eaLnBrk="1" hangingPunct="1"/>
            <a:r>
              <a:rPr lang="en-US" altLang="en-US" dirty="0"/>
              <a:t>stakeholders entitled to follow own views</a:t>
            </a:r>
            <a:endParaRPr lang="en-GB" altLang="en-US" dirty="0"/>
          </a:p>
          <a:p>
            <a:pPr eaLnBrk="1" hangingPunct="1"/>
            <a:r>
              <a:rPr lang="en-US" altLang="en-US" dirty="0"/>
              <a:t>crucial that agreed approaches are fully documented</a:t>
            </a:r>
          </a:p>
          <a:p>
            <a:pPr lvl="1" eaLnBrk="1" hangingPunct="1"/>
            <a:r>
              <a:rPr lang="en-US" altLang="en-US" dirty="0"/>
              <a:t>do SIP and SFP really cover long-term issues (DB)?</a:t>
            </a:r>
          </a:p>
          <a:p>
            <a:pPr eaLnBrk="1" hangingPunct="1"/>
            <a:r>
              <a:rPr lang="en-US" altLang="en-US" dirty="0"/>
              <a:t>equity risk premia (</a:t>
            </a:r>
            <a:r>
              <a:rPr lang="en-US" altLang="en-US" dirty="0">
                <a:hlinkClick r:id="rId4" action="ppaction://hlinksldjump"/>
              </a:rPr>
              <a:t>history</a:t>
            </a:r>
            <a:r>
              <a:rPr lang="en-US" altLang="en-US" dirty="0"/>
              <a:t> and </a:t>
            </a:r>
            <a:r>
              <a:rPr lang="en-US" altLang="en-US" dirty="0">
                <a:hlinkClick r:id="rId5" action="ppaction://hlinksldjump"/>
              </a:rPr>
              <a:t>likelihood</a:t>
            </a:r>
            <a:r>
              <a:rPr lang="en-US" altLang="en-US" dirty="0"/>
              <a:t>)</a:t>
            </a:r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538538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83768" y="0"/>
            <a:ext cx="6191920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2765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10AF6CA-6A9A-4D4B-A9F5-B55AF7D2C4B0}" type="slidenum">
              <a:rPr lang="en-GB" altLang="en-US" sz="1800" smtClean="0"/>
              <a:pPr>
                <a:spcBef>
                  <a:spcPct val="0"/>
                </a:spcBef>
              </a:pPr>
              <a:t>12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 idx="4294967295"/>
          </p:nvPr>
        </p:nvSpPr>
        <p:spPr>
          <a:xfrm>
            <a:off x="457200" y="908720"/>
            <a:ext cx="8229600" cy="508917"/>
          </a:xfrm>
        </p:spPr>
        <p:txBody>
          <a:bodyPr/>
          <a:lstStyle/>
          <a:p>
            <a:pPr eaLnBrk="1" hangingPunct="1"/>
            <a:r>
              <a:rPr lang="en-US" altLang="en-US" dirty="0"/>
              <a:t>long-term risk premium (UK)?</a:t>
            </a:r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538538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83768" y="0"/>
            <a:ext cx="6191920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2765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10AF6CA-6A9A-4D4B-A9F5-B55AF7D2C4B0}" type="slidenum">
              <a:rPr lang="en-GB" altLang="en-US" sz="1800" smtClean="0"/>
              <a:pPr>
                <a:spcBef>
                  <a:spcPct val="0"/>
                </a:spcBef>
              </a:pPr>
              <a:t>13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  <p:pic>
        <p:nvPicPr>
          <p:cNvPr id="14" name="Content Placeholder 1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713" y="1600201"/>
            <a:ext cx="6490623" cy="4237433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2960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 idx="4294967295"/>
          </p:nvPr>
        </p:nvSpPr>
        <p:spPr>
          <a:xfrm>
            <a:off x="457200" y="908720"/>
            <a:ext cx="8229600" cy="508917"/>
          </a:xfrm>
        </p:spPr>
        <p:txBody>
          <a:bodyPr/>
          <a:lstStyle/>
          <a:p>
            <a:pPr eaLnBrk="1" hangingPunct="1"/>
            <a:r>
              <a:rPr lang="en-US" altLang="en-US" dirty="0"/>
              <a:t>long-term risk premium (global)?</a:t>
            </a:r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538538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83768" y="0"/>
            <a:ext cx="6191920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2765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710AF6CA-6A9A-4D4B-A9F5-B55AF7D2C4B0}" type="slidenum">
              <a:rPr lang="en-GB" altLang="en-US" sz="1800" smtClean="0"/>
              <a:pPr>
                <a:spcBef>
                  <a:spcPct val="0"/>
                </a:spcBef>
              </a:pPr>
              <a:t>14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84076"/>
            <a:ext cx="8229600" cy="3958211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45675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 idx="4294967295"/>
          </p:nvPr>
        </p:nvSpPr>
        <p:spPr>
          <a:xfrm>
            <a:off x="433811" y="787752"/>
            <a:ext cx="8229600" cy="841047"/>
          </a:xfrm>
        </p:spPr>
        <p:txBody>
          <a:bodyPr/>
          <a:lstStyle/>
          <a:p>
            <a:pPr eaLnBrk="1" hangingPunct="1"/>
            <a:r>
              <a:rPr lang="en-GB" altLang="en-US" dirty="0"/>
              <a:t>how likely is equity risk premium?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457200" y="1628799"/>
            <a:ext cx="8229600" cy="4438991"/>
          </a:xfrm>
        </p:spPr>
        <p:txBody>
          <a:bodyPr/>
          <a:lstStyle/>
          <a:p>
            <a:pPr eaLnBrk="1" hangingPunct="1"/>
            <a:r>
              <a:rPr lang="en-GB" altLang="en-US" dirty="0"/>
              <a:t>based upon </a:t>
            </a:r>
            <a:r>
              <a:rPr lang="en-GB" altLang="en-US" dirty="0">
                <a:hlinkClick r:id="rId4" action="ppaction://hlinksldjump"/>
              </a:rPr>
              <a:t>same random numbers </a:t>
            </a:r>
            <a:r>
              <a:rPr lang="en-GB" altLang="en-US" dirty="0"/>
              <a:t>(“2018a”) used later</a:t>
            </a:r>
          </a:p>
          <a:p>
            <a:pPr eaLnBrk="1" hangingPunct="1"/>
            <a:r>
              <a:rPr lang="en-GB" altLang="en-US" dirty="0"/>
              <a:t>compound UK return differences over 15 years</a:t>
            </a:r>
          </a:p>
          <a:p>
            <a:pPr lvl="1" eaLnBrk="1" hangingPunct="1"/>
            <a:r>
              <a:rPr lang="en-GB" altLang="en-US" dirty="0"/>
              <a:t>equities v long conventional gilts</a:t>
            </a:r>
          </a:p>
          <a:p>
            <a:pPr eaLnBrk="1" hangingPunct="1"/>
            <a:r>
              <a:rPr lang="it-IT" altLang="en-US" dirty="0"/>
              <a:t>negative	28.4%</a:t>
            </a:r>
          </a:p>
          <a:p>
            <a:pPr eaLnBrk="1" hangingPunct="1"/>
            <a:r>
              <a:rPr lang="it-IT" altLang="en-US" dirty="0"/>
              <a:t>positive	71.5%</a:t>
            </a:r>
          </a:p>
          <a:p>
            <a:pPr eaLnBrk="1" hangingPunct="1"/>
            <a:r>
              <a:rPr lang="it-IT" altLang="en-US" dirty="0"/>
              <a:t>&gt; 1%		66.6%</a:t>
            </a:r>
          </a:p>
          <a:p>
            <a:pPr eaLnBrk="1" hangingPunct="1"/>
            <a:r>
              <a:rPr lang="it-IT" altLang="en-US" dirty="0"/>
              <a:t>&gt; 2%		61.5%</a:t>
            </a:r>
          </a:p>
          <a:p>
            <a:pPr eaLnBrk="1" hangingPunct="1"/>
            <a:r>
              <a:rPr lang="it-IT" altLang="en-US" dirty="0"/>
              <a:t>&gt; 3%		56.1%</a:t>
            </a:r>
          </a:p>
          <a:p>
            <a:pPr eaLnBrk="1" hangingPunct="1"/>
            <a:r>
              <a:rPr lang="en-GB" altLang="en-US" dirty="0"/>
              <a:t>	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467100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83768" y="0"/>
            <a:ext cx="6191921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2970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F26509F-2F24-41E9-B070-CA3BBE7EEFD3}" type="slidenum">
              <a:rPr lang="en-GB" altLang="en-US" sz="1800" smtClean="0"/>
              <a:pPr>
                <a:spcBef>
                  <a:spcPct val="0"/>
                </a:spcBef>
              </a:pPr>
              <a:t>15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 idx="4294967295"/>
          </p:nvPr>
        </p:nvSpPr>
        <p:spPr>
          <a:xfrm>
            <a:off x="457200" y="787752"/>
            <a:ext cx="8229600" cy="697032"/>
          </a:xfrm>
        </p:spPr>
        <p:txBody>
          <a:bodyPr/>
          <a:lstStyle/>
          <a:p>
            <a:pPr eaLnBrk="1" hangingPunct="1"/>
            <a:r>
              <a:rPr lang="en-GB" altLang="en-US" dirty="0"/>
              <a:t>robust actuarial approaches (1 of 2)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376930"/>
          </a:xfrm>
        </p:spPr>
        <p:txBody>
          <a:bodyPr/>
          <a:lstStyle/>
          <a:p>
            <a:r>
              <a:rPr lang="en-GB" dirty="0"/>
              <a:t>consistency between future cashflows both </a:t>
            </a:r>
            <a:r>
              <a:rPr lang="en-GB" dirty="0" smtClean="0"/>
              <a:t>ways</a:t>
            </a:r>
          </a:p>
          <a:p>
            <a:r>
              <a:rPr lang="en-GB" dirty="0" smtClean="0"/>
              <a:t>market </a:t>
            </a:r>
            <a:r>
              <a:rPr lang="en-GB" dirty="0"/>
              <a:t>prices have no predictive return power</a:t>
            </a:r>
          </a:p>
          <a:p>
            <a:pPr lvl="1"/>
            <a:r>
              <a:rPr lang="en-GB" dirty="0"/>
              <a:t>Fama (“Random Walks In Stock Market Prices”, 1965)</a:t>
            </a:r>
          </a:p>
          <a:p>
            <a:r>
              <a:rPr lang="en-GB" dirty="0"/>
              <a:t>“FE actuaries” normally deny equity risk premium</a:t>
            </a:r>
          </a:p>
          <a:p>
            <a:r>
              <a:rPr lang="en-GB" dirty="0"/>
              <a:t>any extra return fully counterbalanced by risk</a:t>
            </a:r>
          </a:p>
          <a:p>
            <a:r>
              <a:rPr lang="en-GB" dirty="0"/>
              <a:t>… not what we saw on earlier slides</a:t>
            </a:r>
          </a:p>
          <a:p>
            <a:r>
              <a:rPr lang="en-GB" dirty="0"/>
              <a:t>no, equity risk premia won’t always be positive</a:t>
            </a:r>
          </a:p>
          <a:p>
            <a:pPr lvl="1"/>
            <a:r>
              <a:rPr lang="en-GB" dirty="0"/>
              <a:t>“Irrational Exuberance” (Shiller, 2000)</a:t>
            </a:r>
          </a:p>
          <a:p>
            <a:pPr lvl="1"/>
            <a:r>
              <a:rPr lang="en-GB" altLang="en-US" dirty="0"/>
              <a:t>straw man (no such claim actually made)</a:t>
            </a:r>
            <a:endParaRPr lang="en-GB" dirty="0"/>
          </a:p>
          <a:p>
            <a:pPr eaLnBrk="1" hangingPunct="1"/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467100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0"/>
            <a:ext cx="6119913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2970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F26509F-2F24-41E9-B070-CA3BBE7EEFD3}" type="slidenum">
              <a:rPr lang="en-GB" altLang="en-US" sz="1800" smtClean="0"/>
              <a:pPr>
                <a:spcBef>
                  <a:spcPct val="0"/>
                </a:spcBef>
              </a:pPr>
              <a:t>16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761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 idx="4294967295"/>
          </p:nvPr>
        </p:nvSpPr>
        <p:spPr>
          <a:xfrm>
            <a:off x="457200" y="787752"/>
            <a:ext cx="8229600" cy="697032"/>
          </a:xfrm>
        </p:spPr>
        <p:txBody>
          <a:bodyPr/>
          <a:lstStyle/>
          <a:p>
            <a:pPr eaLnBrk="1" hangingPunct="1"/>
            <a:r>
              <a:rPr lang="en-GB" altLang="en-US" dirty="0"/>
              <a:t>robust actuarial approaches (2 of 2)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457200" y="1417637"/>
            <a:ext cx="8229600" cy="4516085"/>
          </a:xfrm>
        </p:spPr>
        <p:txBody>
          <a:bodyPr/>
          <a:lstStyle/>
          <a:p>
            <a:r>
              <a:rPr lang="en-GB" dirty="0"/>
              <a:t>financial economics hardly applicable over long-term </a:t>
            </a:r>
          </a:p>
          <a:p>
            <a:pPr lvl="1"/>
            <a:r>
              <a:rPr lang="en-GB" dirty="0"/>
              <a:t>no evidence observed anywhere</a:t>
            </a:r>
          </a:p>
          <a:p>
            <a:r>
              <a:rPr lang="en-GB" dirty="0"/>
              <a:t>theoretical academic evidence related to perfect markets</a:t>
            </a:r>
          </a:p>
          <a:p>
            <a:pPr lvl="1"/>
            <a:r>
              <a:rPr lang="en-GB" dirty="0"/>
              <a:t>perfect information not generally available</a:t>
            </a:r>
          </a:p>
          <a:p>
            <a:pPr lvl="1"/>
            <a:r>
              <a:rPr lang="en-GB" dirty="0"/>
              <a:t> it can’t be (Grossman &amp; Stiglitz, 1980)</a:t>
            </a:r>
          </a:p>
          <a:p>
            <a:r>
              <a:rPr lang="en-GB" dirty="0"/>
              <a:t>volatility treated as risk - contributing to deficits</a:t>
            </a:r>
          </a:p>
          <a:p>
            <a:r>
              <a:rPr lang="en-GB" dirty="0"/>
              <a:t>concept (“today forever”) assumes there is no volatility</a:t>
            </a:r>
          </a:p>
          <a:p>
            <a:pPr lvl="1"/>
            <a:r>
              <a:rPr lang="en-GB" dirty="0"/>
              <a:t>inherent illogical contradiction</a:t>
            </a:r>
          </a:p>
          <a:p>
            <a:r>
              <a:rPr lang="en-GB" dirty="0"/>
              <a:t>no account taken of “path dependence”</a:t>
            </a:r>
          </a:p>
          <a:p>
            <a:pPr lvl="1"/>
            <a:r>
              <a:rPr lang="en-GB" dirty="0"/>
              <a:t>original economic conditions can matter greatly</a:t>
            </a:r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467100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39752" y="0"/>
            <a:ext cx="6335937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2970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F26509F-2F24-41E9-B070-CA3BBE7EEFD3}" type="slidenum">
              <a:rPr lang="en-GB" altLang="en-US" sz="1800" smtClean="0"/>
              <a:pPr>
                <a:spcBef>
                  <a:spcPct val="0"/>
                </a:spcBef>
              </a:pPr>
              <a:t>17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32680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base data (</a:t>
            </a:r>
            <a:r>
              <a:rPr lang="en-GB" altLang="en-US" dirty="0"/>
              <a:t>1 </a:t>
            </a:r>
            <a:r>
              <a:rPr lang="en-GB" altLang="en-US" dirty="0" smtClean="0"/>
              <a:t>of 5)</a:t>
            </a:r>
            <a:endParaRPr lang="en-GB" altLang="en-US" dirty="0"/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468313" y="1196753"/>
            <a:ext cx="8229600" cy="4742086"/>
          </a:xfrm>
        </p:spPr>
        <p:txBody>
          <a:bodyPr/>
          <a:lstStyle/>
          <a:p>
            <a:pPr eaLnBrk="1" hangingPunct="1"/>
            <a:r>
              <a:rPr lang="en-US" altLang="en-US" dirty="0"/>
              <a:t>8 different financials considered for UK alone</a:t>
            </a:r>
            <a:endParaRPr lang="en-GB" altLang="en-US" dirty="0"/>
          </a:p>
          <a:p>
            <a:pPr lvl="1" eaLnBrk="1" hangingPunct="1"/>
            <a:r>
              <a:rPr lang="en-US" altLang="en-US" dirty="0" smtClean="0"/>
              <a:t>equities, </a:t>
            </a:r>
            <a:r>
              <a:rPr lang="en-US" altLang="en-US" dirty="0"/>
              <a:t>conventional </a:t>
            </a:r>
            <a:r>
              <a:rPr lang="en-US" altLang="en-US" dirty="0" smtClean="0"/>
              <a:t>gilts and index-linked gilts</a:t>
            </a:r>
          </a:p>
          <a:p>
            <a:pPr lvl="1" eaLnBrk="1" hangingPunct="1"/>
            <a:r>
              <a:rPr lang="en-US" altLang="en-US" dirty="0" smtClean="0"/>
              <a:t>3 returns </a:t>
            </a:r>
            <a:r>
              <a:rPr lang="en-US" altLang="en-US" dirty="0"/>
              <a:t>over 1 year</a:t>
            </a:r>
            <a:endParaRPr lang="en-GB" altLang="en-US" dirty="0"/>
          </a:p>
          <a:p>
            <a:pPr lvl="1" eaLnBrk="1" hangingPunct="1"/>
            <a:r>
              <a:rPr lang="en-US" altLang="en-US" dirty="0" smtClean="0"/>
              <a:t>3 yields</a:t>
            </a:r>
          </a:p>
          <a:p>
            <a:pPr lvl="1" eaLnBrk="1" hangingPunct="1"/>
            <a:r>
              <a:rPr lang="en-US" altLang="en-US" dirty="0" smtClean="0"/>
              <a:t>2 inflations (over </a:t>
            </a:r>
            <a:r>
              <a:rPr lang="en-US" altLang="en-US" dirty="0"/>
              <a:t>1 </a:t>
            </a:r>
            <a:r>
              <a:rPr lang="en-US" altLang="en-US" dirty="0" smtClean="0"/>
              <a:t>year and over 15 years)</a:t>
            </a:r>
            <a:endParaRPr lang="en-GB" altLang="en-US" dirty="0"/>
          </a:p>
          <a:p>
            <a:pPr lvl="1" eaLnBrk="1" hangingPunct="1"/>
            <a:r>
              <a:rPr lang="en-GB" altLang="en-US" dirty="0" smtClean="0"/>
              <a:t>UK </a:t>
            </a:r>
            <a:r>
              <a:rPr lang="en-GB" altLang="en-US" dirty="0"/>
              <a:t>RPI (longer true data series than for CPI or CPIH)</a:t>
            </a:r>
            <a:endParaRPr lang="en-GB" altLang="en-US" dirty="0" smtClean="0"/>
          </a:p>
          <a:p>
            <a:pPr eaLnBrk="1" hangingPunct="1"/>
            <a:r>
              <a:rPr lang="en-GB" altLang="en-US" dirty="0" smtClean="0"/>
              <a:t>financials </a:t>
            </a:r>
            <a:r>
              <a:rPr lang="en-GB" altLang="en-US" dirty="0"/>
              <a:t>modelled </a:t>
            </a:r>
            <a:r>
              <a:rPr lang="en-GB" altLang="en-US" dirty="0" smtClean="0"/>
              <a:t>annually from end-1953</a:t>
            </a:r>
          </a:p>
          <a:p>
            <a:pPr lvl="1" eaLnBrk="1" hangingPunct="1"/>
            <a:r>
              <a:rPr lang="en-GB" altLang="en-US" dirty="0" smtClean="0"/>
              <a:t>until end-2014 and until end-2018</a:t>
            </a:r>
          </a:p>
          <a:p>
            <a:pPr lvl="1" eaLnBrk="1" hangingPunct="1"/>
            <a:r>
              <a:rPr lang="en-US" altLang="en-US" dirty="0" smtClean="0"/>
              <a:t>split into “early [&lt;1985]” and “later [&gt; 1984]” for 2018</a:t>
            </a:r>
            <a:endParaRPr lang="en-GB" altLang="en-US" dirty="0" smtClean="0"/>
          </a:p>
          <a:p>
            <a:pPr eaLnBrk="1" hangingPunct="1"/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827463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0"/>
            <a:ext cx="611991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348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C3169EE-23A0-4040-83F6-E34CAEA9E36F}" type="slidenum">
              <a:rPr lang="en-GB" altLang="en-US" sz="1800" smtClean="0"/>
              <a:pPr>
                <a:spcBef>
                  <a:spcPct val="0"/>
                </a:spcBef>
              </a:pPr>
              <a:t>18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1162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base data (2 of 5)</a:t>
            </a:r>
            <a:endParaRPr lang="en-GB" altLang="en-US" dirty="0"/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6983596"/>
              </p:ext>
            </p:extLst>
          </p:nvPr>
        </p:nvGraphicFramePr>
        <p:xfrm>
          <a:off x="611560" y="1471390"/>
          <a:ext cx="7632848" cy="38143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13460"/>
                <a:gridCol w="1629847"/>
                <a:gridCol w="1629847"/>
                <a:gridCol w="1629847"/>
                <a:gridCol w="1629847"/>
              </a:tblGrid>
              <a:tr h="100261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BaseData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1" u="sng" strike="noStrike" dirty="0">
                          <a:effectLst/>
                          <a:latin typeface="+mn-lt"/>
                        </a:rPr>
                        <a:t>AvEarly</a:t>
                      </a:r>
                      <a:endParaRPr lang="en-GB" sz="20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1" u="sng" strike="noStrike" dirty="0">
                          <a:effectLst/>
                          <a:latin typeface="+mn-lt"/>
                        </a:rPr>
                        <a:t>AvLater2014</a:t>
                      </a:r>
                      <a:endParaRPr lang="en-GB" sz="20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1" u="sng" strike="noStrike" dirty="0">
                          <a:effectLst/>
                          <a:latin typeface="+mn-lt"/>
                        </a:rPr>
                        <a:t>AvLater2018</a:t>
                      </a:r>
                      <a:endParaRPr lang="en-GB" sz="20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1" u="sng" strike="noStrike" dirty="0">
                          <a:effectLst/>
                          <a:latin typeface="+mn-lt"/>
                        </a:rPr>
                        <a:t>LaterDiffAv</a:t>
                      </a:r>
                      <a:endParaRPr lang="en-GB" sz="20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FiTRI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7.38%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9.65%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9.22%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-0.43%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IlTRI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8.73%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8.77%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0.04%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EqTRI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19.10%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11.21%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10.52%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-0.69%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FiYield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8.76%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6.14%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5.64%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-0.50%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IlYield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2.24%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1.81%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-0.43%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EqYield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5.12%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3.55%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3.58%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0.03%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Inf01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7.24%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3.55%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3.44%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-0.11%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Inf15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7.37%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5.32%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5.04%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-0.28%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827463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0"/>
            <a:ext cx="611991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34822" name="ExtractAv_2"/>
          <p:cNvSpPr>
            <a:spLocks noGrp="1"/>
          </p:cNvSpPr>
          <p:nvPr>
            <p:ph type="sldNum" sz="quarter" idx="12"/>
          </p:nvPr>
        </p:nvSpPr>
        <p:spPr>
          <a:xfrm>
            <a:off x="6553200" y="6165304"/>
            <a:ext cx="2133600" cy="476250"/>
          </a:xfrm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C3169EE-23A0-4040-83F6-E34CAEA9E36F}" type="slidenum">
              <a:rPr lang="en-GB" altLang="en-US" sz="1800" smtClean="0"/>
              <a:pPr>
                <a:spcBef>
                  <a:spcPct val="0"/>
                </a:spcBef>
              </a:pPr>
              <a:t>19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71876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base data (3 of 5)</a:t>
            </a:r>
            <a:endParaRPr lang="en-GB" altLang="en-US" dirty="0"/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4589579"/>
              </p:ext>
            </p:extLst>
          </p:nvPr>
        </p:nvGraphicFramePr>
        <p:xfrm>
          <a:off x="489526" y="1844824"/>
          <a:ext cx="7704856" cy="3124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23964"/>
                <a:gridCol w="1645223"/>
                <a:gridCol w="1695310"/>
                <a:gridCol w="1595136"/>
                <a:gridCol w="1645223"/>
              </a:tblGrid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BaseData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1" u="sng" strike="noStrike" dirty="0">
                          <a:effectLst/>
                          <a:latin typeface="+mn-lt"/>
                        </a:rPr>
                        <a:t>SDEarly</a:t>
                      </a:r>
                      <a:endParaRPr lang="en-GB" sz="20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1" u="sng" strike="noStrike" dirty="0">
                          <a:effectLst/>
                          <a:latin typeface="+mn-lt"/>
                        </a:rPr>
                        <a:t>SDLater2014</a:t>
                      </a:r>
                      <a:endParaRPr lang="en-GB" sz="20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1" u="sng" strike="noStrike" dirty="0">
                          <a:effectLst/>
                          <a:latin typeface="+mn-lt"/>
                        </a:rPr>
                        <a:t>SDLater2018</a:t>
                      </a:r>
                      <a:endParaRPr lang="en-GB" sz="20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1" u="sng" strike="noStrike" dirty="0">
                          <a:effectLst/>
                          <a:latin typeface="+mn-lt"/>
                        </a:rPr>
                        <a:t>LaterDiffSD</a:t>
                      </a:r>
                      <a:endParaRPr lang="en-GB" sz="20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FiTRI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15.90%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10.18%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9.95%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-0.23%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IlTRI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7.78%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8.69%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0.92%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EqTRI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33.89%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15.96%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15.51%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-0.45%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FiYield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3.83%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2.70%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2.90%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0.19%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IlYield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1.54%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1.87%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0.33%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EqYield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1.53%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0.82%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0.79%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-0.04%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Inf01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5.84%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1.89%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1.84%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-0.06%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Inf15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3.31%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2.93%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2.86%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-0.07%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827463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0"/>
            <a:ext cx="611991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34822" name="ExtractSD_2"/>
          <p:cNvSpPr>
            <a:spLocks noGrp="1"/>
          </p:cNvSpPr>
          <p:nvPr>
            <p:ph type="sldNum" sz="quarter" idx="12"/>
          </p:nvPr>
        </p:nvSpPr>
        <p:spPr>
          <a:xfrm>
            <a:off x="6372200" y="6188212"/>
            <a:ext cx="2133600" cy="476250"/>
          </a:xfrm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C3169EE-23A0-4040-83F6-E34CAEA9E36F}" type="slidenum">
              <a:rPr lang="en-GB" altLang="en-US" sz="1800" smtClean="0"/>
              <a:pPr>
                <a:spcBef>
                  <a:spcPct val="0"/>
                </a:spcBef>
              </a:pPr>
              <a:t>20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77259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base data (4 of 5)</a:t>
            </a:r>
            <a:endParaRPr lang="en-GB" altLang="en-US" dirty="0"/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2254044"/>
              </p:ext>
            </p:extLst>
          </p:nvPr>
        </p:nvGraphicFramePr>
        <p:xfrm>
          <a:off x="683568" y="1628800"/>
          <a:ext cx="7704856" cy="3185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86238"/>
                <a:gridCol w="1986238"/>
                <a:gridCol w="1986238"/>
                <a:gridCol w="1746142"/>
              </a:tblGrid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BaseData_</a:t>
                      </a:r>
                      <a:r>
                        <a:rPr lang="en-GB" sz="2400" b="1" u="none" strike="noStrike" dirty="0">
                          <a:effectLst/>
                          <a:latin typeface="+mn-lt"/>
                        </a:rPr>
                        <a:t>Whole</a:t>
                      </a:r>
                      <a:endParaRPr lang="en-GB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1" u="sng" strike="noStrike" dirty="0">
                          <a:effectLst/>
                          <a:latin typeface="+mn-lt"/>
                        </a:rPr>
                        <a:t>Av_2014 </a:t>
                      </a:r>
                      <a:endParaRPr lang="en-GB" sz="20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1" u="sng" strike="noStrike" dirty="0">
                          <a:effectLst/>
                          <a:latin typeface="+mn-lt"/>
                        </a:rPr>
                        <a:t>Av_2018</a:t>
                      </a:r>
                      <a:endParaRPr lang="en-GB" sz="20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FiTRI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8.48%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8.33%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-0.15%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IlTRI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8.73%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8.77%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0.04%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EqTRI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15.28%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14.68%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-0.60%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FiYield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7.49%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7.15%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-0.34%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IlYield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2.24%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1.81%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-0.43%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EqYield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4.36%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4.32%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-0.03%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Inf01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5.45%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5.28%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-0.17%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Inf15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6.09%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5.85%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-0.24%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827463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0"/>
            <a:ext cx="611991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34822" name="ExtractAv"/>
          <p:cNvSpPr>
            <a:spLocks noGrp="1"/>
          </p:cNvSpPr>
          <p:nvPr>
            <p:ph type="sldNum" sz="quarter" idx="12"/>
          </p:nvPr>
        </p:nvSpPr>
        <p:spPr>
          <a:xfrm>
            <a:off x="6156176" y="6165304"/>
            <a:ext cx="2133600" cy="476250"/>
          </a:xfrm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C3169EE-23A0-4040-83F6-E34CAEA9E36F}" type="slidenum">
              <a:rPr lang="en-GB" altLang="en-US" sz="1800" smtClean="0"/>
              <a:pPr>
                <a:spcBef>
                  <a:spcPct val="0"/>
                </a:spcBef>
              </a:pPr>
              <a:t>21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1537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base data (5 of 5)</a:t>
            </a:r>
            <a:endParaRPr lang="en-GB" altLang="en-US" dirty="0"/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2700989"/>
              </p:ext>
            </p:extLst>
          </p:nvPr>
        </p:nvGraphicFramePr>
        <p:xfrm>
          <a:off x="539553" y="1556793"/>
          <a:ext cx="7560838" cy="31928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11802"/>
                <a:gridCol w="2011802"/>
                <a:gridCol w="2011802"/>
                <a:gridCol w="1525432"/>
              </a:tblGrid>
              <a:tr h="381116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BaseData_</a:t>
                      </a:r>
                      <a:r>
                        <a:rPr lang="en-GB" sz="2400" b="1" u="none" strike="noStrike" dirty="0">
                          <a:effectLst/>
                          <a:latin typeface="+mn-lt"/>
                        </a:rPr>
                        <a:t>Whole</a:t>
                      </a:r>
                      <a:endParaRPr lang="en-GB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1" u="sng" strike="noStrike" dirty="0">
                          <a:effectLst/>
                          <a:latin typeface="+mn-lt"/>
                        </a:rPr>
                        <a:t>SD_2014 </a:t>
                      </a:r>
                      <a:endParaRPr lang="en-GB" sz="20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1" u="sng" strike="noStrike" dirty="0">
                          <a:effectLst/>
                          <a:latin typeface="+mn-lt"/>
                        </a:rPr>
                        <a:t>SD_2018</a:t>
                      </a:r>
                      <a:endParaRPr lang="en-GB" sz="20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FiTRI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13.38%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13.10%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-0.28%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IlTRI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7.78%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8.69%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0.92%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EqTRI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26.84%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26.24%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-0.60%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FiYield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3.56%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3.71%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0.15%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IlYield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1.54%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1.87%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0.33%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EqYield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1.46%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1.43%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-0.04%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Inf01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4.74%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4.65%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-0.09%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Inf15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3.21%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3.19%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-0.01%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827463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0"/>
            <a:ext cx="611991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34822" name="ExtractSD"/>
          <p:cNvSpPr>
            <a:spLocks noGrp="1"/>
          </p:cNvSpPr>
          <p:nvPr>
            <p:ph type="sldNum" sz="quarter" idx="12"/>
          </p:nvPr>
        </p:nvSpPr>
        <p:spPr>
          <a:xfrm>
            <a:off x="6444208" y="6245225"/>
            <a:ext cx="2133600" cy="476250"/>
          </a:xfrm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C3169EE-23A0-4040-83F6-E34CAEA9E36F}" type="slidenum">
              <a:rPr lang="en-GB" altLang="en-US" sz="1800" smtClean="0"/>
              <a:pPr>
                <a:spcBef>
                  <a:spcPct val="0"/>
                </a:spcBef>
              </a:pPr>
              <a:t>22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30310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pPr eaLnBrk="1" hangingPunct="1"/>
            <a:r>
              <a:rPr lang="en-GB" altLang="en-US" dirty="0"/>
              <a:t>random numbers (1 </a:t>
            </a:r>
            <a:r>
              <a:rPr lang="en-GB" altLang="en-US" dirty="0" smtClean="0"/>
              <a:t>of 4)</a:t>
            </a:r>
            <a:endParaRPr lang="en-GB" altLang="en-US" dirty="0"/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468313" y="1196753"/>
            <a:ext cx="8229600" cy="4742086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only results </a:t>
            </a:r>
            <a:r>
              <a:rPr lang="en-GB" altLang="en-US" dirty="0"/>
              <a:t>without correlations </a:t>
            </a:r>
            <a:r>
              <a:rPr lang="en-GB" altLang="en-US" dirty="0" smtClean="0"/>
              <a:t>included</a:t>
            </a:r>
            <a:endParaRPr lang="en-GB" altLang="en-US" dirty="0"/>
          </a:p>
          <a:p>
            <a:pPr lvl="1" eaLnBrk="1" hangingPunct="1"/>
            <a:r>
              <a:rPr lang="en-GB" altLang="en-US" dirty="0"/>
              <a:t>differences not that significant (based upon earlier work)</a:t>
            </a:r>
          </a:p>
          <a:p>
            <a:pPr eaLnBrk="1" hangingPunct="1"/>
            <a:r>
              <a:rPr lang="en-GB" altLang="en-US" dirty="0"/>
              <a:t>10,000 scenarios (1 in </a:t>
            </a:r>
            <a:r>
              <a:rPr lang="en-GB" altLang="en-US" dirty="0" smtClean="0"/>
              <a:t>200 would be </a:t>
            </a:r>
            <a:r>
              <a:rPr lang="en-GB" altLang="en-US" dirty="0"/>
              <a:t>based on 50 cases</a:t>
            </a:r>
            <a:r>
              <a:rPr lang="en-GB" altLang="en-US" dirty="0" smtClean="0"/>
              <a:t>)</a:t>
            </a:r>
          </a:p>
          <a:p>
            <a:pPr lvl="1" eaLnBrk="1" hangingPunct="1"/>
            <a:r>
              <a:rPr lang="en-US" altLang="en-US" dirty="0" smtClean="0"/>
              <a:t>also used first 2,000 of 10,000 (very much faster to run)</a:t>
            </a:r>
            <a:endParaRPr lang="en-GB" altLang="en-US" dirty="0"/>
          </a:p>
          <a:p>
            <a:pPr eaLnBrk="1" hangingPunct="1"/>
            <a:r>
              <a:rPr lang="en-US" altLang="en-US" dirty="0"/>
              <a:t>financials not best modelled as Normal </a:t>
            </a:r>
            <a:r>
              <a:rPr lang="en-GB" altLang="en-US" dirty="0"/>
              <a:t>or log-Normal </a:t>
            </a:r>
          </a:p>
          <a:p>
            <a:pPr lvl="1" eaLnBrk="1" hangingPunct="1"/>
            <a:r>
              <a:rPr lang="en-US" altLang="en-US" dirty="0"/>
              <a:t>“near best fits” taken instead (all will be on discrate.com)</a:t>
            </a:r>
          </a:p>
          <a:p>
            <a:pPr eaLnBrk="1" hangingPunct="1"/>
            <a:r>
              <a:rPr lang="en-GB" altLang="en-US" dirty="0"/>
              <a:t>current financial conditions “lower than normal”</a:t>
            </a:r>
          </a:p>
          <a:p>
            <a:pPr lvl="1" eaLnBrk="1" hangingPunct="1"/>
            <a:r>
              <a:rPr lang="en-GB" altLang="en-US" dirty="0"/>
              <a:t>random numbers used atypical of “now</a:t>
            </a:r>
            <a:r>
              <a:rPr lang="en-GB" altLang="en-US" dirty="0" smtClean="0"/>
              <a:t>”</a:t>
            </a:r>
          </a:p>
          <a:p>
            <a:pPr eaLnBrk="1" hangingPunct="1"/>
            <a:r>
              <a:rPr lang="en-US" altLang="en-US" dirty="0" smtClean="0"/>
              <a:t>two sets of random numbers fully compiled and used</a:t>
            </a:r>
          </a:p>
          <a:p>
            <a:pPr lvl="1" eaLnBrk="1" hangingPunct="1"/>
            <a:r>
              <a:rPr lang="en-US" altLang="en-US" dirty="0" smtClean="0"/>
              <a:t>2014 (used for DWP submission 2017) and 2018a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827463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0"/>
            <a:ext cx="611991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348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C3169EE-23A0-4040-83F6-E34CAEA9E36F}" type="slidenum">
              <a:rPr lang="en-GB" altLang="en-US" sz="1800" smtClean="0"/>
              <a:pPr>
                <a:spcBef>
                  <a:spcPct val="0"/>
                </a:spcBef>
              </a:pPr>
              <a:t>23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 idx="4294967295"/>
          </p:nvPr>
        </p:nvSpPr>
        <p:spPr>
          <a:xfrm>
            <a:off x="457200" y="764704"/>
            <a:ext cx="8229600" cy="652934"/>
          </a:xfrm>
        </p:spPr>
        <p:txBody>
          <a:bodyPr/>
          <a:lstStyle/>
          <a:p>
            <a:pPr eaLnBrk="1" hangingPunct="1"/>
            <a:r>
              <a:rPr lang="en-GB" altLang="en-US" dirty="0"/>
              <a:t>random numbers (2 </a:t>
            </a:r>
            <a:r>
              <a:rPr lang="en-GB" altLang="en-US" dirty="0" smtClean="0"/>
              <a:t>of 4)</a:t>
            </a:r>
            <a:endParaRPr lang="en-GB" altLang="en-US" dirty="0"/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611560" y="1417638"/>
            <a:ext cx="8229600" cy="4453956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2014 random data benchmarked to whole experience</a:t>
            </a:r>
          </a:p>
          <a:p>
            <a:pPr eaLnBrk="1" hangingPunct="1"/>
            <a:r>
              <a:rPr lang="en-US" altLang="en-US" dirty="0" smtClean="0"/>
              <a:t>2018 benchmarked separately across 2 intervals</a:t>
            </a:r>
            <a:endParaRPr lang="en-GB" altLang="en-US" dirty="0" smtClean="0"/>
          </a:p>
          <a:p>
            <a:pPr lvl="1" eaLnBrk="1" hangingPunct="1"/>
            <a:r>
              <a:rPr lang="en-GB" altLang="en-US" dirty="0" smtClean="0"/>
              <a:t>weighted </a:t>
            </a:r>
            <a:r>
              <a:rPr lang="en-GB" altLang="en-US" dirty="0"/>
              <a:t>75% </a:t>
            </a:r>
            <a:r>
              <a:rPr lang="en-GB" altLang="en-US" dirty="0" smtClean="0"/>
              <a:t>newer</a:t>
            </a:r>
            <a:r>
              <a:rPr lang="en-GB" altLang="en-US" dirty="0"/>
              <a:t>, 25% </a:t>
            </a:r>
            <a:r>
              <a:rPr lang="en-GB" altLang="en-US" dirty="0" smtClean="0"/>
              <a:t>older</a:t>
            </a:r>
          </a:p>
          <a:p>
            <a:pPr lvl="1" eaLnBrk="1" hangingPunct="1"/>
            <a:r>
              <a:rPr lang="en-GB" altLang="en-US" dirty="0" smtClean="0"/>
              <a:t>simplified “twin </a:t>
            </a:r>
            <a:r>
              <a:rPr lang="en-GB" altLang="en-US" dirty="0"/>
              <a:t>regime </a:t>
            </a:r>
            <a:r>
              <a:rPr lang="en-GB" altLang="en-US" dirty="0" smtClean="0"/>
              <a:t>approach”</a:t>
            </a:r>
          </a:p>
          <a:p>
            <a:pPr eaLnBrk="1" hangingPunct="1"/>
            <a:r>
              <a:rPr lang="en-GB" altLang="en-US" dirty="0"/>
              <a:t>twin regime </a:t>
            </a:r>
            <a:r>
              <a:rPr lang="en-GB" altLang="en-US" dirty="0" smtClean="0"/>
              <a:t>applied to 2018a raw random data</a:t>
            </a:r>
          </a:p>
          <a:p>
            <a:pPr lvl="1" eaLnBrk="1" hangingPunct="1"/>
            <a:r>
              <a:rPr lang="en-US" altLang="en-US" dirty="0" smtClean="0"/>
              <a:t>then benchmarked to whole overall 2018 experience</a:t>
            </a:r>
          </a:p>
          <a:p>
            <a:pPr eaLnBrk="1" hangingPunct="1"/>
            <a:r>
              <a:rPr lang="en-GB" altLang="en-US" dirty="0" smtClean="0"/>
              <a:t>2018b data to be</a:t>
            </a:r>
            <a:r>
              <a:rPr lang="en-US" altLang="en-US" dirty="0" smtClean="0"/>
              <a:t> </a:t>
            </a:r>
            <a:r>
              <a:rPr lang="en-US" altLang="en-US" dirty="0"/>
              <a:t>benchmarked to </a:t>
            </a:r>
            <a:r>
              <a:rPr lang="en-US" altLang="en-US" dirty="0" smtClean="0"/>
              <a:t>each separate interval</a:t>
            </a:r>
            <a:endParaRPr lang="en-GB" altLang="en-US" dirty="0"/>
          </a:p>
          <a:p>
            <a:pPr lvl="1" eaLnBrk="1" hangingPunct="1"/>
            <a:r>
              <a:rPr lang="en-GB" altLang="en-US" dirty="0"/>
              <a:t>twin regime </a:t>
            </a:r>
            <a:r>
              <a:rPr lang="en-GB" altLang="en-US" dirty="0" smtClean="0"/>
              <a:t>to be applied to benchmarked random data</a:t>
            </a:r>
          </a:p>
          <a:p>
            <a:pPr eaLnBrk="1" hangingPunct="1"/>
            <a:r>
              <a:rPr lang="en-US" altLang="en-US" dirty="0" smtClean="0"/>
              <a:t>I think 2018b should be far more robust than 2018a</a:t>
            </a:r>
          </a:p>
          <a:p>
            <a:pPr lvl="1" eaLnBrk="1" hangingPunct="1"/>
            <a:r>
              <a:rPr lang="en-US" altLang="en-US" dirty="0" smtClean="0"/>
              <a:t>still working on “2018b” (next year for 2019)</a:t>
            </a:r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609975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0"/>
            <a:ext cx="611991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358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F6962C3-FAE5-4889-9C4B-2E5BBDE4ED1A}" type="slidenum">
              <a:rPr lang="en-GB" altLang="en-US" sz="1800" smtClean="0"/>
              <a:pPr>
                <a:spcBef>
                  <a:spcPct val="0"/>
                </a:spcBef>
              </a:pPr>
              <a:t>24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 idx="4294967295"/>
          </p:nvPr>
        </p:nvSpPr>
        <p:spPr>
          <a:xfrm>
            <a:off x="429695" y="620688"/>
            <a:ext cx="8229600" cy="922114"/>
          </a:xfrm>
        </p:spPr>
        <p:txBody>
          <a:bodyPr/>
          <a:lstStyle/>
          <a:p>
            <a:pPr eaLnBrk="1" hangingPunct="1"/>
            <a:r>
              <a:rPr lang="en-GB" altLang="en-US" dirty="0"/>
              <a:t>random numbers </a:t>
            </a:r>
            <a:r>
              <a:rPr lang="en-GB" altLang="en-US" dirty="0" smtClean="0"/>
              <a:t>(3 of 4)</a:t>
            </a:r>
            <a:endParaRPr lang="en-GB" altLang="en-US" dirty="0"/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5166080"/>
              </p:ext>
            </p:extLst>
          </p:nvPr>
        </p:nvGraphicFramePr>
        <p:xfrm>
          <a:off x="1115616" y="1542802"/>
          <a:ext cx="5623520" cy="39243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22025"/>
                <a:gridCol w="1189735"/>
                <a:gridCol w="1405880"/>
                <a:gridCol w="1405880"/>
              </a:tblGrid>
              <a:tr h="240412"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10,000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10,000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2,000</a:t>
                      </a:r>
                      <a:endParaRPr lang="en-GB" sz="2000" b="0" i="0" u="none" strike="noStrike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 smtClean="0">
                          <a:effectLst/>
                          <a:latin typeface="+mn-lt"/>
                        </a:rPr>
                        <a:t>Whole Period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1" u="sng" strike="noStrike" dirty="0" smtClean="0">
                          <a:effectLst/>
                          <a:latin typeface="+mn-lt"/>
                        </a:rPr>
                        <a:t>Av2014</a:t>
                      </a:r>
                      <a:endParaRPr lang="en-GB" sz="20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1" u="sng" strike="noStrike" dirty="0" smtClean="0">
                          <a:effectLst/>
                          <a:latin typeface="+mn-lt"/>
                        </a:rPr>
                        <a:t>Av2018a</a:t>
                      </a:r>
                      <a:endParaRPr lang="en-GB" sz="20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1" u="sng" strike="noStrike" dirty="0" smtClean="0">
                          <a:effectLst/>
                          <a:latin typeface="+mn-lt"/>
                        </a:rPr>
                        <a:t>Av2018a</a:t>
                      </a:r>
                      <a:endParaRPr lang="en-GB" sz="20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FiTRI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8.44%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8.33%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8.35%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IlTRI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8.37%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8.77%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8.88%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EqTRI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15.30%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14.68%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14.81%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FiYield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7.44%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7.15%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7.20%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IlYield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2.28%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1.81%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1.80%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EqYield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4.39%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4.32%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4.32%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Inf01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5.45%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5.28%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5.18%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Inf15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6.09%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5.85%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5.86%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827463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0"/>
            <a:ext cx="611991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34822" name="RandAv"/>
          <p:cNvSpPr>
            <a:spLocks noGrp="1"/>
          </p:cNvSpPr>
          <p:nvPr>
            <p:ph type="sldNum" sz="quarter" idx="12"/>
          </p:nvPr>
        </p:nvSpPr>
        <p:spPr>
          <a:xfrm>
            <a:off x="6300192" y="6241366"/>
            <a:ext cx="2133600" cy="476250"/>
          </a:xfrm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C3169EE-23A0-4040-83F6-E34CAEA9E36F}" type="slidenum">
              <a:rPr lang="en-GB" altLang="en-US" sz="1800" smtClean="0"/>
              <a:pPr>
                <a:spcBef>
                  <a:spcPct val="0"/>
                </a:spcBef>
              </a:pPr>
              <a:t>25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  <p:sp>
        <p:nvSpPr>
          <p:cNvPr id="3" name="TextBox 2"/>
          <p:cNvSpPr txBox="1"/>
          <p:nvPr/>
        </p:nvSpPr>
        <p:spPr>
          <a:xfrm>
            <a:off x="827584" y="5592624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+mn-lt"/>
                <a:hlinkClick r:id="rId4" action="ppaction://hlinksldjump"/>
              </a:rPr>
              <a:t>r</a:t>
            </a:r>
            <a:r>
              <a:rPr lang="en-US" sz="2800" dirty="0" smtClean="0">
                <a:latin typeface="+mn-lt"/>
                <a:hlinkClick r:id="rId4" action="ppaction://hlinksldjump"/>
              </a:rPr>
              <a:t>andom numbers chart</a:t>
            </a:r>
            <a:endParaRPr lang="en-GB" sz="2800" dirty="0">
              <a:latin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461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 idx="4294967295"/>
          </p:nvPr>
        </p:nvSpPr>
        <p:spPr>
          <a:xfrm>
            <a:off x="487385" y="482374"/>
            <a:ext cx="8229600" cy="922114"/>
          </a:xfrm>
        </p:spPr>
        <p:txBody>
          <a:bodyPr/>
          <a:lstStyle/>
          <a:p>
            <a:pPr eaLnBrk="1" hangingPunct="1"/>
            <a:r>
              <a:rPr lang="en-GB" altLang="en-US" dirty="0"/>
              <a:t>random numbers </a:t>
            </a:r>
            <a:r>
              <a:rPr lang="en-GB" altLang="en-US" dirty="0" smtClean="0"/>
              <a:t>(4 of 4)</a:t>
            </a:r>
            <a:endParaRPr lang="en-GB" altLang="en-US" dirty="0"/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0005800"/>
              </p:ext>
            </p:extLst>
          </p:nvPr>
        </p:nvGraphicFramePr>
        <p:xfrm>
          <a:off x="1043608" y="1484784"/>
          <a:ext cx="5280584" cy="41403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40158"/>
                <a:gridCol w="1200134"/>
                <a:gridCol w="1320146"/>
                <a:gridCol w="1320146"/>
              </a:tblGrid>
              <a:tr h="528444"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10,000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  <a:latin typeface="+mn-lt"/>
                        </a:rPr>
                        <a:t>10,000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2,000</a:t>
                      </a:r>
                      <a:endParaRPr lang="en-GB" sz="2000" b="0" i="0" u="none" strike="noStrike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 smtClean="0">
                          <a:effectLst/>
                          <a:latin typeface="+mn-lt"/>
                        </a:rPr>
                        <a:t>Whole Period</a:t>
                      </a:r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1" u="sng" strike="noStrike" dirty="0" smtClean="0">
                          <a:effectLst/>
                          <a:latin typeface="+mn-lt"/>
                        </a:rPr>
                        <a:t>SD2014</a:t>
                      </a:r>
                      <a:endParaRPr lang="en-GB" sz="20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1" u="sng" strike="noStrike" dirty="0" smtClean="0">
                          <a:effectLst/>
                          <a:latin typeface="+mn-lt"/>
                        </a:rPr>
                        <a:t>SD2018a</a:t>
                      </a:r>
                      <a:endParaRPr lang="en-GB" sz="20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1" u="sng" strike="noStrike" dirty="0" smtClean="0">
                          <a:effectLst/>
                          <a:latin typeface="+mn-lt"/>
                        </a:rPr>
                        <a:t>SD2018a</a:t>
                      </a:r>
                      <a:endParaRPr lang="en-GB" sz="20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FiTRI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13.35%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13.10%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13.12%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IlTRI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7.68%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8.69%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8.66%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EqTRI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26.83%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26.24%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26.23%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FiYield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3.56%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3.71%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3.74%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IlYield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1.49%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1.87%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1.89%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EqYield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1.47%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1.43%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1.37%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Inf01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4.74%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4.65%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4.58%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12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Inf15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3.21%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3.19%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3.20%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827463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0"/>
            <a:ext cx="611991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34822" name="RandSD"/>
          <p:cNvSpPr>
            <a:spLocks noGrp="1"/>
          </p:cNvSpPr>
          <p:nvPr>
            <p:ph type="sldNum" sz="quarter" idx="12"/>
          </p:nvPr>
        </p:nvSpPr>
        <p:spPr>
          <a:xfrm>
            <a:off x="6156176" y="6165304"/>
            <a:ext cx="2133600" cy="476250"/>
          </a:xfrm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C3169EE-23A0-4040-83F6-E34CAEA9E36F}" type="slidenum">
              <a:rPr lang="en-GB" altLang="en-US" sz="1800" smtClean="0"/>
              <a:pPr>
                <a:spcBef>
                  <a:spcPct val="0"/>
                </a:spcBef>
              </a:pPr>
              <a:t>26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  <p:sp>
        <p:nvSpPr>
          <p:cNvPr id="3" name="TextBox 2"/>
          <p:cNvSpPr txBox="1"/>
          <p:nvPr/>
        </p:nvSpPr>
        <p:spPr>
          <a:xfrm>
            <a:off x="791580" y="5722005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+mn-lt"/>
                <a:hlinkClick r:id="rId4" action="ppaction://hlinksldjump"/>
              </a:rPr>
              <a:t>random numbers chart</a:t>
            </a:r>
            <a:endParaRPr lang="en-GB" sz="2800" dirty="0">
              <a:latin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6194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 idx="4294967295"/>
          </p:nvPr>
        </p:nvSpPr>
        <p:spPr>
          <a:xfrm>
            <a:off x="457200" y="817562"/>
            <a:ext cx="8229600" cy="600075"/>
          </a:xfrm>
        </p:spPr>
        <p:txBody>
          <a:bodyPr/>
          <a:lstStyle/>
          <a:p>
            <a:pPr eaLnBrk="1" hangingPunct="1"/>
            <a:r>
              <a:rPr lang="en-GB" altLang="en-US" dirty="0"/>
              <a:t>simple financial contracts (1 </a:t>
            </a:r>
            <a:r>
              <a:rPr lang="en-GB" altLang="en-US" dirty="0" smtClean="0"/>
              <a:t>of 18)</a:t>
            </a:r>
            <a:endParaRPr lang="en-GB" altLang="en-US" dirty="0"/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>
          <a:xfrm>
            <a:off x="479208" y="1417637"/>
            <a:ext cx="8229600" cy="4525962"/>
          </a:xfrm>
        </p:spPr>
        <p:txBody>
          <a:bodyPr/>
          <a:lstStyle/>
          <a:p>
            <a:pPr eaLnBrk="1" hangingPunct="1"/>
            <a:r>
              <a:rPr lang="en-GB" altLang="en-US" dirty="0"/>
              <a:t>can we cope with simplicity in mark-to-market world?</a:t>
            </a:r>
          </a:p>
          <a:p>
            <a:pPr eaLnBrk="1" hangingPunct="1"/>
            <a:r>
              <a:rPr lang="en-GB" altLang="en-US" dirty="0"/>
              <a:t>new financial business being set up</a:t>
            </a:r>
          </a:p>
          <a:p>
            <a:pPr lvl="1" eaLnBrk="1" hangingPunct="1"/>
            <a:r>
              <a:rPr lang="en-GB" altLang="en-US" dirty="0"/>
              <a:t>seeking best estimates WITHOUT formal guarantees</a:t>
            </a:r>
          </a:p>
          <a:p>
            <a:pPr eaLnBrk="1" hangingPunct="1"/>
            <a:r>
              <a:rPr lang="en-GB" altLang="en-US" dirty="0"/>
              <a:t>two single-premium contracts (one pricing opportunity)</a:t>
            </a:r>
          </a:p>
          <a:p>
            <a:pPr lvl="1" eaLnBrk="1" hangingPunct="1"/>
            <a:r>
              <a:rPr lang="en-GB" altLang="en-US" dirty="0"/>
              <a:t>term annuity (£1,000 pa in arrears) over 15 years</a:t>
            </a:r>
          </a:p>
          <a:p>
            <a:pPr lvl="1" eaLnBrk="1" hangingPunct="1"/>
            <a:r>
              <a:rPr lang="en-GB" altLang="en-US" dirty="0"/>
              <a:t>pure endowment of £10,000 payable in 15 years</a:t>
            </a:r>
          </a:p>
          <a:p>
            <a:pPr lvl="1" eaLnBrk="1" hangingPunct="1"/>
            <a:r>
              <a:rPr lang="en-GB" altLang="en-US" dirty="0"/>
              <a:t>payments either fixed or fully </a:t>
            </a:r>
            <a:r>
              <a:rPr lang="en-GB" altLang="en-US" dirty="0" smtClean="0"/>
              <a:t>inflation-linked (RPI)</a:t>
            </a:r>
            <a:endParaRPr lang="en-GB" altLang="en-US" dirty="0"/>
          </a:p>
          <a:p>
            <a:pPr lvl="1" eaLnBrk="1" hangingPunct="1"/>
            <a:r>
              <a:rPr lang="en-GB" altLang="en-US" dirty="0"/>
              <a:t>no allowances for demographics, options, profits, tax</a:t>
            </a:r>
          </a:p>
          <a:p>
            <a:pPr eaLnBrk="1" hangingPunct="1"/>
            <a:r>
              <a:rPr lang="en-GB" altLang="en-US" dirty="0"/>
              <a:t>how much is initially needed to fund basic cashflows?</a:t>
            </a:r>
          </a:p>
          <a:p>
            <a:pPr lvl="1" eaLnBrk="1" hangingPunct="1"/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538538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39752" y="0"/>
            <a:ext cx="6335937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399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B71B356-41EB-4AF4-B372-9DBA200D2622}" type="slidenum">
              <a:rPr lang="en-GB" altLang="en-US" sz="1800" smtClean="0"/>
              <a:pPr>
                <a:spcBef>
                  <a:spcPct val="0"/>
                </a:spcBef>
              </a:pPr>
              <a:t>27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 idx="4294967295"/>
          </p:nvPr>
        </p:nvSpPr>
        <p:spPr>
          <a:xfrm>
            <a:off x="457200" y="836712"/>
            <a:ext cx="8229600" cy="580925"/>
          </a:xfrm>
        </p:spPr>
        <p:txBody>
          <a:bodyPr/>
          <a:lstStyle/>
          <a:p>
            <a:pPr eaLnBrk="1" hangingPunct="1"/>
            <a:r>
              <a:rPr lang="en-GB" altLang="en-US" dirty="0"/>
              <a:t>simple financial contracts (2 </a:t>
            </a:r>
            <a:r>
              <a:rPr lang="en-GB" altLang="en-US" dirty="0" smtClean="0"/>
              <a:t>of 18)</a:t>
            </a:r>
            <a:endParaRPr lang="en-GB" altLang="en-US" dirty="0"/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468313" y="1417637"/>
            <a:ext cx="8229600" cy="4603751"/>
          </a:xfrm>
        </p:spPr>
        <p:txBody>
          <a:bodyPr/>
          <a:lstStyle/>
          <a:p>
            <a:pPr eaLnBrk="1" hangingPunct="1"/>
            <a:r>
              <a:rPr lang="en-GB" altLang="en-US" dirty="0"/>
              <a:t>mark-to-market taken as implying “using gilt yields”</a:t>
            </a:r>
          </a:p>
          <a:p>
            <a:pPr lvl="1" eaLnBrk="1" hangingPunct="1"/>
            <a:r>
              <a:rPr lang="en-GB" altLang="en-US" dirty="0"/>
              <a:t>nominal terms based upon long conventional</a:t>
            </a:r>
          </a:p>
          <a:p>
            <a:pPr lvl="1" eaLnBrk="1" hangingPunct="1"/>
            <a:r>
              <a:rPr lang="en-GB" altLang="en-US" dirty="0"/>
              <a:t>indexed terms based upon long index-linked</a:t>
            </a:r>
          </a:p>
          <a:p>
            <a:pPr eaLnBrk="1" hangingPunct="1"/>
            <a:r>
              <a:rPr lang="en-GB" altLang="en-US" dirty="0"/>
              <a:t>simplistic but good enough</a:t>
            </a:r>
          </a:p>
          <a:p>
            <a:pPr eaLnBrk="1" hangingPunct="1"/>
            <a:r>
              <a:rPr lang="en-GB" altLang="en-US" dirty="0"/>
              <a:t>off-market allows longer-term approach</a:t>
            </a:r>
          </a:p>
          <a:p>
            <a:pPr eaLnBrk="1" hangingPunct="1"/>
            <a:r>
              <a:rPr lang="en-GB" altLang="en-US" dirty="0"/>
              <a:t>aligned to intended investment policy</a:t>
            </a:r>
          </a:p>
          <a:p>
            <a:pPr lvl="1" eaLnBrk="1" hangingPunct="1"/>
            <a:r>
              <a:rPr lang="en-GB" altLang="en-US" dirty="0"/>
              <a:t>significant part of marketing strategy</a:t>
            </a:r>
          </a:p>
          <a:p>
            <a:pPr eaLnBrk="1" hangingPunct="1"/>
            <a:r>
              <a:rPr lang="en-GB" altLang="en-US" dirty="0"/>
              <a:t>how far away from desired destination will we be?</a:t>
            </a:r>
          </a:p>
          <a:p>
            <a:pPr eaLnBrk="1" hangingPunct="1"/>
            <a:r>
              <a:rPr lang="en-GB" altLang="en-US" dirty="0"/>
              <a:t>how should initial pricing discount rate be varied?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754438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0"/>
            <a:ext cx="611991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409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E8678F-5586-49C0-B4A3-267FF1753C17}" type="slidenum">
              <a:rPr lang="en-GB" altLang="en-US" sz="1800" smtClean="0"/>
              <a:pPr>
                <a:spcBef>
                  <a:spcPct val="0"/>
                </a:spcBef>
              </a:pPr>
              <a:t>28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 idx="4294967295"/>
          </p:nvPr>
        </p:nvSpPr>
        <p:spPr>
          <a:xfrm>
            <a:off x="457200" y="908720"/>
            <a:ext cx="8229600" cy="508917"/>
          </a:xfrm>
        </p:spPr>
        <p:txBody>
          <a:bodyPr/>
          <a:lstStyle/>
          <a:p>
            <a:pPr eaLnBrk="1" hangingPunct="1"/>
            <a:r>
              <a:rPr lang="en-GB" altLang="en-US" dirty="0"/>
              <a:t>simple financial contracts (3 </a:t>
            </a:r>
            <a:r>
              <a:rPr lang="en-GB" altLang="en-US" dirty="0" smtClean="0"/>
              <a:t>of 18)</a:t>
            </a:r>
            <a:endParaRPr lang="en-GB" altLang="en-US" dirty="0"/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>
          <a:xfrm>
            <a:off x="539552" y="1417637"/>
            <a:ext cx="8229600" cy="4752975"/>
          </a:xfrm>
        </p:spPr>
        <p:txBody>
          <a:bodyPr/>
          <a:lstStyle/>
          <a:p>
            <a:pPr eaLnBrk="1" hangingPunct="1"/>
            <a:r>
              <a:rPr lang="en-GB" altLang="en-US" dirty="0"/>
              <a:t>how can we set discount rates?</a:t>
            </a:r>
          </a:p>
          <a:p>
            <a:pPr lvl="1" eaLnBrk="1" hangingPunct="1"/>
            <a:r>
              <a:rPr lang="en-GB" altLang="en-US" dirty="0"/>
              <a:t>… which need to be consistent with returns</a:t>
            </a:r>
          </a:p>
          <a:p>
            <a:pPr lvl="1" eaLnBrk="1" hangingPunct="1"/>
            <a:r>
              <a:rPr lang="en-GB" altLang="en-US" dirty="0"/>
              <a:t>… otherwise systematic bias introduced</a:t>
            </a:r>
          </a:p>
          <a:p>
            <a:pPr lvl="1" eaLnBrk="1" hangingPunct="1"/>
            <a:r>
              <a:rPr lang="en-GB" altLang="en-US" dirty="0"/>
              <a:t>… which is the problem with accounting numbers</a:t>
            </a:r>
          </a:p>
          <a:p>
            <a:pPr eaLnBrk="1" hangingPunct="1"/>
            <a:r>
              <a:rPr lang="en-GB" altLang="en-US" dirty="0"/>
              <a:t>Pension Fund Valuations &amp; Market Values WP</a:t>
            </a:r>
          </a:p>
          <a:p>
            <a:pPr lvl="1" eaLnBrk="1" hangingPunct="1"/>
            <a:r>
              <a:rPr lang="en-GB" altLang="en-US" dirty="0"/>
              <a:t>report presented at Staple Inn 25 Oct 1999</a:t>
            </a:r>
          </a:p>
          <a:p>
            <a:pPr eaLnBrk="1" hangingPunct="1"/>
            <a:r>
              <a:rPr lang="en-GB" altLang="en-US" dirty="0"/>
              <a:t>Valuation Rates of Interest WP followed on</a:t>
            </a:r>
          </a:p>
          <a:p>
            <a:pPr lvl="1" eaLnBrk="1" hangingPunct="1"/>
            <a:r>
              <a:rPr lang="en-GB" altLang="en-US" dirty="0"/>
              <a:t>from Jan 2003 until late 2004 (closed down peremptorily)</a:t>
            </a:r>
          </a:p>
          <a:p>
            <a:pPr eaLnBrk="1" hangingPunct="1"/>
            <a:r>
              <a:rPr lang="en-GB" altLang="en-US" dirty="0"/>
              <a:t>I was privileged to be a member of both WPs</a:t>
            </a:r>
          </a:p>
          <a:p>
            <a:pPr lvl="1" eaLnBrk="1" hangingPunct="1"/>
            <a:r>
              <a:rPr lang="en-GB" altLang="en-US" dirty="0"/>
              <a:t>VRIWP agreed “multiple” approach had potential</a:t>
            </a:r>
          </a:p>
          <a:p>
            <a:pPr eaLnBrk="1" hangingPunct="1"/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609975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1760" y="0"/>
            <a:ext cx="6263928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419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07C60C5-9BF8-4315-A11E-30F115B3E500}" type="slidenum">
              <a:rPr lang="en-GB" altLang="en-US" sz="1800" smtClean="0"/>
              <a:pPr>
                <a:spcBef>
                  <a:spcPct val="0"/>
                </a:spcBef>
              </a:pPr>
              <a:t>29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 idx="4294967295"/>
          </p:nvPr>
        </p:nvSpPr>
        <p:spPr>
          <a:xfrm>
            <a:off x="457200" y="692696"/>
            <a:ext cx="8229600" cy="936104"/>
          </a:xfrm>
        </p:spPr>
        <p:txBody>
          <a:bodyPr/>
          <a:lstStyle/>
          <a:p>
            <a:pPr eaLnBrk="1" hangingPunct="1"/>
            <a:r>
              <a:rPr lang="en-GB" altLang="en-US" dirty="0"/>
              <a:t>simple financial contracts (4 </a:t>
            </a:r>
            <a:r>
              <a:rPr lang="en-GB" altLang="en-US" dirty="0" smtClean="0"/>
              <a:t>of 18)</a:t>
            </a:r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683000" cy="476250"/>
          </a:xfrm>
        </p:spPr>
        <p:txBody>
          <a:bodyPr/>
          <a:lstStyle/>
          <a:p>
            <a:pPr lvl="1">
              <a:defRPr/>
            </a:pPr>
            <a:r>
              <a:rPr lang="it-IT" altLang="en-US" dirty="0" smtClean="0">
                <a:latin typeface="+mn-lt"/>
              </a:rPr>
              <a:t>SIAS</a:t>
            </a:r>
            <a:endParaRPr lang="en-GB" altLang="en-US" dirty="0">
              <a:latin typeface="+mn-lt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39752" y="0"/>
            <a:ext cx="6335937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430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1F2E4BF-7E0A-482C-878C-A4E3B99F80E9}" type="slidenum">
              <a:rPr lang="en-GB" altLang="en-US" sz="1800" smtClean="0"/>
              <a:pPr>
                <a:spcBef>
                  <a:spcPct val="0"/>
                </a:spcBef>
              </a:pPr>
              <a:t>30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1" y="1484784"/>
            <a:ext cx="6840760" cy="4466021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47074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 idx="4294967295"/>
          </p:nvPr>
        </p:nvSpPr>
        <p:spPr>
          <a:xfrm>
            <a:off x="457200" y="692696"/>
            <a:ext cx="8229600" cy="724942"/>
          </a:xfrm>
        </p:spPr>
        <p:txBody>
          <a:bodyPr/>
          <a:lstStyle/>
          <a:p>
            <a:pPr eaLnBrk="1" hangingPunct="1"/>
            <a:r>
              <a:rPr lang="en-GB" altLang="en-US" dirty="0"/>
              <a:t>simple financial contracts (5 </a:t>
            </a:r>
            <a:r>
              <a:rPr lang="en-GB" altLang="en-US" dirty="0" smtClean="0"/>
              <a:t>of 18)</a:t>
            </a:r>
            <a:endParaRPr lang="en-GB" altLang="en-US" dirty="0"/>
          </a:p>
        </p:txBody>
      </p:sp>
      <p:sp>
        <p:nvSpPr>
          <p:cNvPr id="43011" name="Content Placeholder 2"/>
          <p:cNvSpPr>
            <a:spLocks noGrp="1"/>
          </p:cNvSpPr>
          <p:nvPr>
            <p:ph idx="1"/>
          </p:nvPr>
        </p:nvSpPr>
        <p:spPr>
          <a:xfrm>
            <a:off x="457200" y="1416050"/>
            <a:ext cx="8229600" cy="4525963"/>
          </a:xfrm>
        </p:spPr>
        <p:txBody>
          <a:bodyPr/>
          <a:lstStyle/>
          <a:p>
            <a:pPr eaLnBrk="1" hangingPunct="1"/>
            <a:r>
              <a:rPr lang="en-GB" altLang="en-US" dirty="0"/>
              <a:t>6 assets portfolios</a:t>
            </a:r>
          </a:p>
          <a:p>
            <a:pPr lvl="1" eaLnBrk="1" hangingPunct="1"/>
            <a:r>
              <a:rPr lang="en-GB" altLang="en-US" dirty="0"/>
              <a:t>conventional gilts alone		(“Fix”)</a:t>
            </a:r>
          </a:p>
          <a:p>
            <a:pPr lvl="1" eaLnBrk="1" hangingPunct="1"/>
            <a:r>
              <a:rPr lang="en-GB" altLang="en-US" dirty="0"/>
              <a:t>index-linked gilts alone		(“Ilg”)</a:t>
            </a:r>
          </a:p>
          <a:p>
            <a:pPr lvl="1" eaLnBrk="1" hangingPunct="1"/>
            <a:r>
              <a:rPr lang="en-GB" altLang="en-US" dirty="0"/>
              <a:t>equities alone			(“Equ”)</a:t>
            </a:r>
          </a:p>
          <a:p>
            <a:pPr lvl="1" eaLnBrk="1" hangingPunct="1"/>
            <a:r>
              <a:rPr lang="en-GB" altLang="en-US" dirty="0"/>
              <a:t>three 50:50 combinations</a:t>
            </a:r>
          </a:p>
          <a:p>
            <a:pPr eaLnBrk="1" hangingPunct="1"/>
            <a:r>
              <a:rPr lang="en-GB" altLang="en-US" dirty="0"/>
              <a:t>assumed returns defined as multiple of initial yield</a:t>
            </a:r>
          </a:p>
          <a:p>
            <a:pPr lvl="1" eaLnBrk="1" hangingPunct="1"/>
            <a:r>
              <a:rPr lang="en-GB" altLang="en-US" dirty="0"/>
              <a:t>equities 			2.81 (</a:t>
            </a:r>
            <a:r>
              <a:rPr lang="en-GB" altLang="en-US" dirty="0">
                <a:hlinkClick r:id="rId4" action="ppaction://hlinksldjump"/>
              </a:rPr>
              <a:t>see chart</a:t>
            </a:r>
            <a:r>
              <a:rPr lang="en-GB" altLang="en-US" dirty="0"/>
              <a:t>), </a:t>
            </a:r>
            <a:r>
              <a:rPr lang="en-GB" altLang="en-US" dirty="0">
                <a:solidFill>
                  <a:srgbClr val="FF0000"/>
                </a:solidFill>
              </a:rPr>
              <a:t>different </a:t>
            </a:r>
            <a:r>
              <a:rPr lang="en-GB" altLang="en-US" dirty="0" smtClean="0">
                <a:solidFill>
                  <a:srgbClr val="FF0000"/>
                </a:solidFill>
              </a:rPr>
              <a:t>period</a:t>
            </a:r>
            <a:endParaRPr lang="en-GB" altLang="en-US" dirty="0">
              <a:solidFill>
                <a:srgbClr val="FF0000"/>
              </a:solidFill>
            </a:endParaRPr>
          </a:p>
          <a:p>
            <a:pPr lvl="1" eaLnBrk="1" hangingPunct="1"/>
            <a:r>
              <a:rPr lang="en-GB" altLang="en-US" dirty="0"/>
              <a:t>conventional gilts    	1.13 (</a:t>
            </a:r>
            <a:r>
              <a:rPr lang="en-GB" altLang="en-US" dirty="0">
                <a:hlinkClick r:id="rId4" action="ppaction://hlinksldjump"/>
              </a:rPr>
              <a:t>see chart</a:t>
            </a:r>
            <a:r>
              <a:rPr lang="en-GB" altLang="en-US" dirty="0"/>
              <a:t>)</a:t>
            </a:r>
          </a:p>
          <a:p>
            <a:pPr lvl="1" eaLnBrk="1" hangingPunct="1"/>
            <a:r>
              <a:rPr lang="en-GB" altLang="en-US" dirty="0"/>
              <a:t>actual mean experience </a:t>
            </a:r>
            <a:r>
              <a:rPr lang="en-GB" altLang="en-US" dirty="0" smtClean="0"/>
              <a:t>(we don’t </a:t>
            </a:r>
            <a:r>
              <a:rPr lang="en-GB" altLang="en-US" dirty="0"/>
              <a:t>need to </a:t>
            </a:r>
            <a:r>
              <a:rPr lang="en-GB" altLang="en-US" dirty="0" smtClean="0"/>
              <a:t>use </a:t>
            </a:r>
            <a:r>
              <a:rPr lang="en-GB" altLang="en-US" dirty="0"/>
              <a:t>scalars)</a:t>
            </a:r>
          </a:p>
          <a:p>
            <a:pPr lvl="1" eaLnBrk="1" hangingPunct="1"/>
            <a:r>
              <a:rPr lang="en-GB" altLang="en-US" dirty="0"/>
              <a:t>previously used </a:t>
            </a:r>
            <a:r>
              <a:rPr lang="en-GB" altLang="en-US" dirty="0" smtClean="0"/>
              <a:t>3.00/1.25</a:t>
            </a:r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683000" cy="476250"/>
          </a:xfrm>
        </p:spPr>
        <p:txBody>
          <a:bodyPr/>
          <a:lstStyle/>
          <a:p>
            <a:pPr lvl="1">
              <a:defRPr/>
            </a:pPr>
            <a:r>
              <a:rPr lang="it-IT" altLang="en-US" b="1" dirty="0" smtClean="0">
                <a:solidFill>
                  <a:srgbClr val="FF0000"/>
                </a:solidFill>
                <a:latin typeface="+mn-lt"/>
              </a:rPr>
              <a:t>SIAS</a:t>
            </a:r>
            <a:endParaRPr lang="en-GB" altLang="en-US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67744" y="0"/>
            <a:ext cx="6407945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430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1F2E4BF-7E0A-482C-878C-A4E3B99F80E9}" type="slidenum">
              <a:rPr lang="en-GB" altLang="en-US" sz="1800" smtClean="0"/>
              <a:pPr>
                <a:spcBef>
                  <a:spcPct val="0"/>
                </a:spcBef>
              </a:pPr>
              <a:t>31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 idx="4294967295"/>
          </p:nvPr>
        </p:nvSpPr>
        <p:spPr>
          <a:xfrm>
            <a:off x="457200" y="692696"/>
            <a:ext cx="8229600" cy="860400"/>
          </a:xfrm>
        </p:spPr>
        <p:txBody>
          <a:bodyPr/>
          <a:lstStyle/>
          <a:p>
            <a:pPr eaLnBrk="1" hangingPunct="1"/>
            <a:r>
              <a:rPr lang="en-GB" altLang="en-US" dirty="0"/>
              <a:t>simple financial contracts (6 </a:t>
            </a:r>
            <a:r>
              <a:rPr lang="en-GB" altLang="en-US" dirty="0" smtClean="0"/>
              <a:t>of 18)</a:t>
            </a:r>
            <a:endParaRPr lang="en-GB" altLang="en-US" dirty="0"/>
          </a:p>
        </p:txBody>
      </p:sp>
      <p:sp>
        <p:nvSpPr>
          <p:cNvPr id="43011" name="Content Placeholder 2"/>
          <p:cNvSpPr>
            <a:spLocks noGrp="1"/>
          </p:cNvSpPr>
          <p:nvPr>
            <p:ph idx="1"/>
          </p:nvPr>
        </p:nvSpPr>
        <p:spPr>
          <a:xfrm>
            <a:off x="457200" y="1553096"/>
            <a:ext cx="8229600" cy="4388917"/>
          </a:xfrm>
        </p:spPr>
        <p:txBody>
          <a:bodyPr/>
          <a:lstStyle/>
          <a:p>
            <a:pPr eaLnBrk="1" hangingPunct="1"/>
            <a:r>
              <a:rPr lang="en-GB" altLang="en-US" dirty="0"/>
              <a:t>simple multiple approach just doesn’t work for ILGs</a:t>
            </a:r>
          </a:p>
          <a:p>
            <a:pPr eaLnBrk="1" hangingPunct="1"/>
            <a:r>
              <a:rPr lang="en-GB" altLang="en-US" dirty="0"/>
              <a:t>I chose “yield + long-term inflation + 1%” (ukrpi.com)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683000" cy="476250"/>
          </a:xfrm>
        </p:spPr>
        <p:txBody>
          <a:bodyPr/>
          <a:lstStyle/>
          <a:p>
            <a:pPr lvl="1">
              <a:defRPr/>
            </a:pPr>
            <a:r>
              <a:rPr lang="it-IT" altLang="en-US" b="1" dirty="0" smtClean="0">
                <a:solidFill>
                  <a:srgbClr val="FF0000"/>
                </a:solidFill>
                <a:latin typeface="+mn-lt"/>
              </a:rPr>
              <a:t>SIAS</a:t>
            </a:r>
            <a:endParaRPr lang="en-GB" altLang="en-US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1760" y="0"/>
            <a:ext cx="6263929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430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1F2E4BF-7E0A-482C-878C-A4E3B99F80E9}" type="slidenum">
              <a:rPr lang="en-GB" altLang="en-US" sz="1800" smtClean="0"/>
              <a:pPr>
                <a:spcBef>
                  <a:spcPct val="0"/>
                </a:spcBef>
              </a:pPr>
              <a:t>32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385" y="2708920"/>
            <a:ext cx="5965777" cy="363249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53162" y="3429000"/>
            <a:ext cx="19352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+mn-lt"/>
              </a:rPr>
              <a:t>Av  1.40%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83347" y="3894636"/>
            <a:ext cx="16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+mn-lt"/>
              </a:rPr>
              <a:t>SD  1.48%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7324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 idx="4294967295"/>
          </p:nvPr>
        </p:nvSpPr>
        <p:spPr>
          <a:xfrm>
            <a:off x="457200" y="692696"/>
            <a:ext cx="8229600" cy="724942"/>
          </a:xfrm>
        </p:spPr>
        <p:txBody>
          <a:bodyPr/>
          <a:lstStyle/>
          <a:p>
            <a:pPr eaLnBrk="1" hangingPunct="1"/>
            <a:r>
              <a:rPr lang="en-GB" altLang="en-US" dirty="0"/>
              <a:t>simple financial contracts </a:t>
            </a:r>
            <a:r>
              <a:rPr lang="en-GB" altLang="en-US" dirty="0" smtClean="0"/>
              <a:t>(7 of 18)</a:t>
            </a:r>
            <a:endParaRPr lang="en-GB" altLang="en-US" dirty="0"/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457200" y="1383548"/>
            <a:ext cx="8229600" cy="47529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dirty="0"/>
              <a:t>consider fund development example </a:t>
            </a:r>
            <a:endParaRPr lang="en-GB" altLang="en-US" dirty="0" smtClean="0"/>
          </a:p>
          <a:p>
            <a:pPr eaLnBrk="1" hangingPunct="1">
              <a:defRPr/>
            </a:pPr>
            <a:r>
              <a:rPr lang="en-GB" altLang="en-US" dirty="0" smtClean="0"/>
              <a:t>inflation-linked </a:t>
            </a:r>
            <a:r>
              <a:rPr lang="en-GB" altLang="en-US" dirty="0"/>
              <a:t>endowment for term 15 years</a:t>
            </a:r>
          </a:p>
          <a:p>
            <a:pPr eaLnBrk="1" hangingPunct="1">
              <a:defRPr/>
            </a:pPr>
            <a:r>
              <a:rPr lang="en-GB" altLang="en-US" dirty="0"/>
              <a:t>invested in </a:t>
            </a:r>
            <a:r>
              <a:rPr lang="en-GB" altLang="en-US" dirty="0" smtClean="0"/>
              <a:t>Fix, baseline MtM</a:t>
            </a:r>
          </a:p>
          <a:p>
            <a:pPr eaLnBrk="1" hangingPunct="1">
              <a:defRPr/>
            </a:pPr>
            <a:r>
              <a:rPr lang="en-US" altLang="en-US" dirty="0" smtClean="0"/>
              <a:t>2018a, lower multiple (1.13), using 10,000 randoms</a:t>
            </a:r>
          </a:p>
          <a:p>
            <a:pPr eaLnBrk="1" hangingPunct="1">
              <a:defRPr/>
            </a:pPr>
            <a:r>
              <a:rPr lang="en-GB" altLang="en-US" dirty="0" smtClean="0"/>
              <a:t>mean </a:t>
            </a:r>
            <a:r>
              <a:rPr lang="en-GB" altLang="en-US" dirty="0"/>
              <a:t>end fund value £12,511</a:t>
            </a:r>
          </a:p>
          <a:p>
            <a:pPr lvl="1" eaLnBrk="1" hangingPunct="1">
              <a:defRPr/>
            </a:pPr>
            <a:r>
              <a:rPr lang="en-GB" altLang="en-US" dirty="0"/>
              <a:t>initial discount rate (1.81%) too low</a:t>
            </a:r>
          </a:p>
          <a:p>
            <a:pPr eaLnBrk="1" hangingPunct="1">
              <a:defRPr/>
            </a:pPr>
            <a:r>
              <a:rPr lang="en-GB" altLang="en-US" dirty="0"/>
              <a:t>adjusted MtM</a:t>
            </a:r>
          </a:p>
          <a:p>
            <a:pPr lvl="1" eaLnBrk="1" hangingPunct="1">
              <a:defRPr/>
            </a:pPr>
            <a:r>
              <a:rPr lang="en-GB" altLang="en-US" dirty="0"/>
              <a:t>mean end fund value £10,000</a:t>
            </a:r>
          </a:p>
          <a:p>
            <a:pPr lvl="1" eaLnBrk="1" hangingPunct="1">
              <a:defRPr/>
            </a:pPr>
            <a:r>
              <a:rPr lang="en-GB" altLang="en-US" dirty="0"/>
              <a:t>adjusted discount rate (2.32%) just right</a:t>
            </a:r>
          </a:p>
          <a:p>
            <a:pPr lvl="1" eaLnBrk="1" hangingPunct="1">
              <a:defRPr/>
            </a:pPr>
            <a:endParaRPr lang="en-GB" altLang="en-US" dirty="0"/>
          </a:p>
          <a:p>
            <a:pPr eaLnBrk="1" hangingPunct="1">
              <a:defRPr/>
            </a:pPr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609975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83768" y="104"/>
            <a:ext cx="620303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450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C01A45F-E84B-4F26-8166-8DF536933B0A}" type="slidenum">
              <a:rPr lang="en-GB" altLang="en-US" sz="1800" smtClean="0"/>
              <a:pPr>
                <a:spcBef>
                  <a:spcPct val="0"/>
                </a:spcBef>
              </a:pPr>
              <a:t>33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45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 idx="4294967295"/>
          </p:nvPr>
        </p:nvSpPr>
        <p:spPr>
          <a:xfrm>
            <a:off x="457200" y="836712"/>
            <a:ext cx="8229600" cy="580926"/>
          </a:xfrm>
        </p:spPr>
        <p:txBody>
          <a:bodyPr/>
          <a:lstStyle/>
          <a:p>
            <a:pPr eaLnBrk="1" hangingPunct="1"/>
            <a:r>
              <a:rPr lang="en-GB" altLang="en-US" dirty="0"/>
              <a:t>simple financial contracts </a:t>
            </a:r>
            <a:r>
              <a:rPr lang="en-GB" altLang="en-US" dirty="0" smtClean="0"/>
              <a:t>(8 of 18)</a:t>
            </a:r>
            <a:endParaRPr lang="en-GB" altLang="en-US" dirty="0"/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7529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dirty="0"/>
              <a:t>charts are Adobe Flash (Apple devices problematic</a:t>
            </a:r>
            <a:r>
              <a:rPr lang="en-GB" altLang="en-US" dirty="0" smtClean="0"/>
              <a:t>)</a:t>
            </a:r>
            <a:endParaRPr lang="en-GB" altLang="en-US" dirty="0"/>
          </a:p>
          <a:p>
            <a:pPr eaLnBrk="1" hangingPunct="1">
              <a:defRPr/>
            </a:pPr>
            <a:r>
              <a:rPr lang="en-GB" altLang="en-US" dirty="0"/>
              <a:t>“fund” chart has 6 radio </a:t>
            </a:r>
            <a:r>
              <a:rPr lang="en-GB" altLang="en-US" dirty="0" smtClean="0"/>
              <a:t>button sets </a:t>
            </a:r>
            <a:r>
              <a:rPr lang="en-GB" altLang="en-US" dirty="0"/>
              <a:t>on right (2 cases</a:t>
            </a:r>
            <a:r>
              <a:rPr lang="en-GB" altLang="en-US" dirty="0" smtClean="0"/>
              <a:t>)</a:t>
            </a:r>
          </a:p>
          <a:p>
            <a:pPr lvl="1" eaLnBrk="1" hangingPunct="1">
              <a:defRPr/>
            </a:pPr>
            <a:r>
              <a:rPr lang="en-US" altLang="en-US" dirty="0" smtClean="0"/>
              <a:t>  yellow bars are “red” minus “blue”</a:t>
            </a:r>
            <a:endParaRPr lang="en-GB" altLang="en-US" dirty="0"/>
          </a:p>
          <a:p>
            <a:pPr marL="857250" lvl="1" indent="-457200" eaLnBrk="1" hangingPunct="1">
              <a:buFont typeface="+mj-lt"/>
              <a:buAutoNum type="arabicPeriod"/>
              <a:defRPr/>
            </a:pPr>
            <a:r>
              <a:rPr lang="en-GB" dirty="0"/>
              <a:t>contract (annuity or endowment)</a:t>
            </a:r>
          </a:p>
          <a:p>
            <a:pPr marL="857250" lvl="1" indent="-457200" eaLnBrk="1" hangingPunct="1">
              <a:buFont typeface="+mj-lt"/>
              <a:buAutoNum type="arabicPeriod"/>
              <a:defRPr/>
            </a:pPr>
            <a:r>
              <a:rPr lang="en-GB" altLang="en-US" dirty="0"/>
              <a:t>benefits inflation-protected (“Y” or “N”)</a:t>
            </a:r>
          </a:p>
          <a:p>
            <a:pPr marL="857250" lvl="1" indent="-457200" eaLnBrk="1" hangingPunct="1">
              <a:buFont typeface="+mj-lt"/>
              <a:buAutoNum type="arabicPeriod"/>
              <a:defRPr/>
            </a:pPr>
            <a:r>
              <a:rPr lang="en-GB" altLang="en-US" dirty="0"/>
              <a:t>approach (“mark-to-market” or “off-market”)</a:t>
            </a:r>
          </a:p>
          <a:p>
            <a:pPr marL="857250" lvl="1" indent="-457200" eaLnBrk="1" hangingPunct="1">
              <a:buFont typeface="+mj-lt"/>
              <a:buAutoNum type="arabicPeriod"/>
              <a:defRPr/>
            </a:pPr>
            <a:r>
              <a:rPr lang="en-GB" altLang="en-US" dirty="0"/>
              <a:t>stage (“baseline” or “adjusted”)</a:t>
            </a:r>
          </a:p>
          <a:p>
            <a:pPr lvl="2" eaLnBrk="1" hangingPunct="1">
              <a:buFont typeface="Wingdings" panose="05000000000000000000" pitchFamily="2" charset="2"/>
              <a:buChar char="Ø"/>
              <a:defRPr/>
            </a:pPr>
            <a:r>
              <a:rPr lang="en-GB" altLang="en-US" dirty="0">
                <a:latin typeface="+mn-lt"/>
              </a:rPr>
              <a:t> “adjusted” reflects spot-on discount rate (back-solved)</a:t>
            </a:r>
          </a:p>
          <a:p>
            <a:pPr marL="857250" lvl="1" indent="-457200" eaLnBrk="1" hangingPunct="1">
              <a:buFont typeface="+mj-lt"/>
              <a:buAutoNum type="arabicPeriod"/>
              <a:defRPr/>
            </a:pPr>
            <a:r>
              <a:rPr lang="en-GB" altLang="en-US" dirty="0"/>
              <a:t>statistic of interest</a:t>
            </a:r>
          </a:p>
          <a:p>
            <a:pPr marL="857250" lvl="1" indent="-457200" eaLnBrk="1" hangingPunct="1">
              <a:buFont typeface="+mj-lt"/>
              <a:buAutoNum type="arabicPeriod"/>
              <a:defRPr/>
            </a:pPr>
            <a:r>
              <a:rPr lang="en-GB" altLang="en-US" dirty="0"/>
              <a:t>assets portfolio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609975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0"/>
            <a:ext cx="611991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450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C01A45F-E84B-4F26-8166-8DF536933B0A}" type="slidenum">
              <a:rPr lang="en-GB" altLang="en-US" sz="1800" smtClean="0"/>
              <a:pPr>
                <a:spcBef>
                  <a:spcPct val="0"/>
                </a:spcBef>
              </a:pPr>
              <a:t>34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 idx="4294967295"/>
          </p:nvPr>
        </p:nvSpPr>
        <p:spPr>
          <a:xfrm>
            <a:off x="457200" y="692696"/>
            <a:ext cx="8229600" cy="724942"/>
          </a:xfrm>
        </p:spPr>
        <p:txBody>
          <a:bodyPr/>
          <a:lstStyle/>
          <a:p>
            <a:pPr eaLnBrk="1" hangingPunct="1"/>
            <a:r>
              <a:rPr lang="en-GB" altLang="en-US" dirty="0"/>
              <a:t>simple financial contracts (9 </a:t>
            </a:r>
            <a:r>
              <a:rPr lang="en-GB" altLang="en-US" dirty="0" smtClean="0"/>
              <a:t>of 18)</a:t>
            </a:r>
            <a:endParaRPr lang="en-GB" altLang="en-US" dirty="0"/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755576" y="1624069"/>
            <a:ext cx="7488832" cy="4109187"/>
          </a:xfrm>
        </p:spPr>
        <p:txBody>
          <a:bodyPr/>
          <a:lstStyle/>
          <a:p>
            <a:pPr eaLnBrk="1" hangingPunct="1">
              <a:defRPr/>
            </a:pPr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609975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27784" y="0"/>
            <a:ext cx="6047904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450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C01A45F-E84B-4F26-8166-8DF536933B0A}" type="slidenum">
              <a:rPr lang="en-GB" altLang="en-US" sz="1800" smtClean="0"/>
              <a:pPr>
                <a:spcBef>
                  <a:spcPct val="0"/>
                </a:spcBef>
              </a:pPr>
              <a:t>35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2"/>
    </p:custDataLst>
    <p:controls>
      <mc:AlternateContent xmlns:mc="http://schemas.openxmlformats.org/markup-compatibility/2006">
        <mc:Choice xmlns:v="urn:schemas-microsoft-com:vml" Requires="v">
          <p:control spid="1404" name="ShockwaveFlash1" r:id="rId3" imgW="6335640" imgH="4089240"/>
        </mc:Choice>
        <mc:Fallback>
          <p:control name="ShockwaveFlash1" r:id="rId3" imgW="6335640" imgH="4089240">
            <p:pic>
              <p:nvPicPr>
                <p:cNvPr id="3" name="ShockwaveFlash1"/>
                <p:cNvPicPr>
                  <a:picLocks/>
                </p:cNvPicPr>
                <p:nvPr>
                  <p:custDataLst>
                    <p:tags r:id="rId4"/>
                  </p:custDataLst>
                </p:nvPr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77276" y="1642492"/>
                  <a:ext cx="6336704" cy="4090764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62692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 idx="4294967295"/>
          </p:nvPr>
        </p:nvSpPr>
        <p:spPr>
          <a:xfrm>
            <a:off x="457200" y="764704"/>
            <a:ext cx="8229600" cy="652933"/>
          </a:xfrm>
        </p:spPr>
        <p:txBody>
          <a:bodyPr/>
          <a:lstStyle/>
          <a:p>
            <a:pPr eaLnBrk="1" hangingPunct="1"/>
            <a:r>
              <a:rPr lang="en-GB" altLang="en-US" dirty="0"/>
              <a:t>simple financial contracts (10 </a:t>
            </a:r>
            <a:r>
              <a:rPr lang="en-GB" altLang="en-US" dirty="0" smtClean="0"/>
              <a:t>of 18)</a:t>
            </a:r>
            <a:endParaRPr lang="en-GB" altLang="en-US" dirty="0"/>
          </a:p>
        </p:txBody>
      </p:sp>
      <p:sp>
        <p:nvSpPr>
          <p:cNvPr id="47107" name="Content Placeholder 2"/>
          <p:cNvSpPr>
            <a:spLocks noGrp="1"/>
          </p:cNvSpPr>
          <p:nvPr>
            <p:ph idx="1"/>
          </p:nvPr>
        </p:nvSpPr>
        <p:spPr>
          <a:xfrm>
            <a:off x="457200" y="1453307"/>
            <a:ext cx="8229600" cy="4525962"/>
          </a:xfrm>
        </p:spPr>
        <p:txBody>
          <a:bodyPr/>
          <a:lstStyle/>
          <a:p>
            <a:pPr eaLnBrk="1" hangingPunct="1"/>
            <a:r>
              <a:rPr lang="en-GB" altLang="en-US" dirty="0"/>
              <a:t>simplicity is harder than it looks </a:t>
            </a:r>
          </a:p>
          <a:p>
            <a:pPr lvl="1" eaLnBrk="1" hangingPunct="1"/>
            <a:r>
              <a:rPr lang="en-GB" altLang="en-US" dirty="0"/>
              <a:t>Dolly Parton lemma</a:t>
            </a:r>
          </a:p>
          <a:p>
            <a:pPr eaLnBrk="1" hangingPunct="1"/>
            <a:r>
              <a:rPr lang="en-GB" altLang="en-US" dirty="0"/>
              <a:t>“return multiples” based upon actual experience</a:t>
            </a:r>
          </a:p>
          <a:p>
            <a:pPr eaLnBrk="1" hangingPunct="1"/>
            <a:r>
              <a:rPr lang="en-GB" altLang="en-US" dirty="0"/>
              <a:t>seem reasonable to me </a:t>
            </a:r>
            <a:r>
              <a:rPr lang="en-GB" altLang="en-US" dirty="0" smtClean="0"/>
              <a:t>but multiples not that significant</a:t>
            </a:r>
            <a:endParaRPr lang="en-GB" altLang="en-US" dirty="0"/>
          </a:p>
          <a:p>
            <a:pPr eaLnBrk="1" hangingPunct="1"/>
            <a:r>
              <a:rPr lang="en-GB" altLang="en-US" dirty="0"/>
              <a:t>sure, other approaches could also work</a:t>
            </a:r>
          </a:p>
          <a:p>
            <a:pPr eaLnBrk="1" hangingPunct="1"/>
            <a:r>
              <a:rPr lang="en-GB" altLang="en-US" dirty="0"/>
              <a:t>yes, fund tended to run away beyond desired outcome</a:t>
            </a:r>
          </a:p>
          <a:p>
            <a:pPr lvl="1" eaLnBrk="1" hangingPunct="1"/>
            <a:r>
              <a:rPr lang="en-GB" altLang="en-US" dirty="0"/>
              <a:t>… implying that initial discount rate was too low</a:t>
            </a:r>
          </a:p>
          <a:p>
            <a:pPr lvl="1" eaLnBrk="1" hangingPunct="1"/>
            <a:r>
              <a:rPr lang="en-GB" altLang="en-US" dirty="0"/>
              <a:t>… for budgeting purposes – which is our target</a:t>
            </a:r>
          </a:p>
          <a:p>
            <a:pPr eaLnBrk="1" hangingPunct="1"/>
            <a:r>
              <a:rPr lang="en-GB" altLang="en-US" dirty="0"/>
              <a:t>how successful were we in charging enough?</a:t>
            </a:r>
          </a:p>
          <a:p>
            <a:pPr eaLnBrk="1" hangingPunct="1"/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683000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0"/>
            <a:ext cx="6119913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4711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128CC1F-FD48-4E83-A13E-694D12BC6304}" type="slidenum">
              <a:rPr lang="en-GB" altLang="en-US" sz="1800" smtClean="0"/>
              <a:pPr>
                <a:spcBef>
                  <a:spcPct val="0"/>
                </a:spcBef>
              </a:pPr>
              <a:t>36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 idx="4294967295"/>
          </p:nvPr>
        </p:nvSpPr>
        <p:spPr>
          <a:xfrm>
            <a:off x="457200" y="692696"/>
            <a:ext cx="8229600" cy="724942"/>
          </a:xfrm>
        </p:spPr>
        <p:txBody>
          <a:bodyPr/>
          <a:lstStyle/>
          <a:p>
            <a:pPr eaLnBrk="1" hangingPunct="1"/>
            <a:r>
              <a:rPr lang="en-GB" altLang="en-US" dirty="0"/>
              <a:t>simple financial contracts (11 </a:t>
            </a:r>
            <a:r>
              <a:rPr lang="en-GB" altLang="en-US" dirty="0" smtClean="0"/>
              <a:t>of 18)</a:t>
            </a:r>
            <a:endParaRPr lang="en-GB" altLang="en-US" dirty="0"/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430488" y="1446887"/>
            <a:ext cx="8229600" cy="47529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dirty="0"/>
              <a:t>how often will assets at end be sufficient?</a:t>
            </a:r>
          </a:p>
          <a:p>
            <a:pPr eaLnBrk="1" hangingPunct="1">
              <a:defRPr/>
            </a:pPr>
            <a:r>
              <a:rPr lang="en-GB" altLang="en-US" dirty="0"/>
              <a:t>three situations considered:</a:t>
            </a:r>
          </a:p>
          <a:p>
            <a:pPr marL="857250" lvl="1" indent="-457200" eaLnBrk="1" hangingPunct="1">
              <a:defRPr/>
            </a:pPr>
            <a:r>
              <a:rPr lang="en-GB" altLang="en-US" dirty="0"/>
              <a:t>not enough					“Lo”</a:t>
            </a:r>
          </a:p>
          <a:p>
            <a:pPr marL="857250" lvl="1" indent="-457200" eaLnBrk="1" hangingPunct="1">
              <a:defRPr/>
            </a:pPr>
            <a:r>
              <a:rPr lang="en-GB" altLang="en-US" dirty="0"/>
              <a:t>acceptable (upto £1,000 deflated too much)	“OK”</a:t>
            </a:r>
          </a:p>
          <a:p>
            <a:pPr marL="857250" lvl="1" indent="-457200" eaLnBrk="1" hangingPunct="1">
              <a:defRPr/>
            </a:pPr>
            <a:r>
              <a:rPr lang="en-GB" altLang="en-US" dirty="0"/>
              <a:t>far too much					“Hi”</a:t>
            </a:r>
          </a:p>
          <a:p>
            <a:pPr eaLnBrk="1" hangingPunct="1">
              <a:defRPr/>
            </a:pPr>
            <a:r>
              <a:rPr lang="en-GB" altLang="en-US" dirty="0"/>
              <a:t>lowering “acceptable margin” will increase “Hi”</a:t>
            </a:r>
          </a:p>
          <a:p>
            <a:pPr eaLnBrk="1" hangingPunct="1">
              <a:defRPr/>
            </a:pPr>
            <a:r>
              <a:rPr lang="en-GB" altLang="en-US" dirty="0"/>
              <a:t>RPI-linked endowment in “Fix” over 15 years (“MtM”)</a:t>
            </a:r>
          </a:p>
          <a:p>
            <a:pPr lvl="1" eaLnBrk="1" hangingPunct="1">
              <a:defRPr/>
            </a:pPr>
            <a:r>
              <a:rPr lang="en-GB" altLang="en-US" dirty="0"/>
              <a:t> Lo	44.8%</a:t>
            </a:r>
          </a:p>
          <a:p>
            <a:pPr lvl="1" eaLnBrk="1" hangingPunct="1">
              <a:defRPr/>
            </a:pPr>
            <a:r>
              <a:rPr lang="en-GB" altLang="en-US" dirty="0"/>
              <a:t> OK	  6.6%</a:t>
            </a:r>
          </a:p>
          <a:p>
            <a:pPr lvl="1" eaLnBrk="1" hangingPunct="1">
              <a:defRPr/>
            </a:pPr>
            <a:r>
              <a:rPr lang="en-GB" altLang="en-US" dirty="0"/>
              <a:t> Hi	48.6%</a:t>
            </a:r>
          </a:p>
          <a:p>
            <a:pPr eaLnBrk="1" hangingPunct="1">
              <a:defRPr/>
            </a:pPr>
            <a:endParaRPr lang="en-GB" altLang="en-US" dirty="0"/>
          </a:p>
          <a:p>
            <a:pPr eaLnBrk="1" hangingPunct="1">
              <a:defRPr/>
            </a:pPr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609975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27784" y="0"/>
            <a:ext cx="6047904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450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C01A45F-E84B-4F26-8166-8DF536933B0A}" type="slidenum">
              <a:rPr lang="en-GB" altLang="en-US" sz="1800" smtClean="0"/>
              <a:pPr>
                <a:spcBef>
                  <a:spcPct val="0"/>
                </a:spcBef>
              </a:pPr>
              <a:t>37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0268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 idx="4294967295"/>
          </p:nvPr>
        </p:nvSpPr>
        <p:spPr>
          <a:xfrm>
            <a:off x="457200" y="692696"/>
            <a:ext cx="8229600" cy="724942"/>
          </a:xfrm>
        </p:spPr>
        <p:txBody>
          <a:bodyPr/>
          <a:lstStyle/>
          <a:p>
            <a:pPr eaLnBrk="1" hangingPunct="1"/>
            <a:r>
              <a:rPr lang="en-GB" altLang="en-US" dirty="0"/>
              <a:t>simple financial contracts (12 </a:t>
            </a:r>
            <a:r>
              <a:rPr lang="en-GB" altLang="en-US" dirty="0" smtClean="0"/>
              <a:t>of 18)</a:t>
            </a:r>
            <a:endParaRPr lang="en-GB" altLang="en-US" dirty="0"/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611560" y="1417638"/>
            <a:ext cx="8229600" cy="4751387"/>
          </a:xfrm>
        </p:spPr>
        <p:txBody>
          <a:bodyPr/>
          <a:lstStyle/>
          <a:p>
            <a:pPr eaLnBrk="1" hangingPunct="1">
              <a:defRPr/>
            </a:pPr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609975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0"/>
            <a:ext cx="611991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481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BEA80F8-AAF2-45CA-9D7D-E9E8F9069651}" type="slidenum">
              <a:rPr lang="en-GB" altLang="en-US" sz="1800" smtClean="0"/>
              <a:pPr>
                <a:spcBef>
                  <a:spcPct val="0"/>
                </a:spcBef>
              </a:pPr>
              <a:t>38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2"/>
    </p:custDataLst>
    <p:controls>
      <mc:AlternateContent xmlns:mc="http://schemas.openxmlformats.org/markup-compatibility/2006">
        <mc:Choice xmlns:v="urn:schemas-microsoft-com:vml" Requires="v">
          <p:control spid="2433" name="ShockwaveFlash1" r:id="rId3" imgW="6461280" imgH="4311720"/>
        </mc:Choice>
        <mc:Fallback>
          <p:control name="ShockwaveFlash1" r:id="rId3" imgW="6461280" imgH="4311720">
            <p:pic>
              <p:nvPicPr>
                <p:cNvPr id="3" name="ShockwaveFlash1"/>
                <p:cNvPicPr>
                  <a:picLocks/>
                </p:cNvPicPr>
                <p:nvPr>
                  <p:custDataLst>
                    <p:tags r:id="rId4"/>
                  </p:custDataLst>
                </p:nvPr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83568" y="1493838"/>
                  <a:ext cx="6461982" cy="4311426"/>
                </a:xfrm>
                <a:prstGeom prst="rect">
                  <a:avLst/>
                </a:prstGeom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 idx="4294967295"/>
          </p:nvPr>
        </p:nvSpPr>
        <p:spPr>
          <a:xfrm>
            <a:off x="457200" y="692696"/>
            <a:ext cx="8229600" cy="724942"/>
          </a:xfrm>
        </p:spPr>
        <p:txBody>
          <a:bodyPr/>
          <a:lstStyle/>
          <a:p>
            <a:pPr eaLnBrk="1" hangingPunct="1"/>
            <a:r>
              <a:rPr lang="en-GB" altLang="en-US" dirty="0"/>
              <a:t>simple financial contracts (13 </a:t>
            </a:r>
            <a:r>
              <a:rPr lang="en-GB" altLang="en-US" dirty="0" smtClean="0"/>
              <a:t>of 18)</a:t>
            </a:r>
            <a:endParaRPr lang="en-GB" altLang="en-US" dirty="0"/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752975"/>
          </a:xfrm>
        </p:spPr>
        <p:txBody>
          <a:bodyPr/>
          <a:lstStyle/>
          <a:p>
            <a:pPr eaLnBrk="1" hangingPunct="1">
              <a:defRPr/>
            </a:pPr>
            <a:endParaRPr lang="en-GB" altLang="en-US" dirty="0"/>
          </a:p>
          <a:p>
            <a:pPr eaLnBrk="1" hangingPunct="1">
              <a:defRPr/>
            </a:pPr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609975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1760" y="0"/>
            <a:ext cx="6263928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450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C01A45F-E84B-4F26-8166-8DF536933B0A}" type="slidenum">
              <a:rPr lang="en-GB" altLang="en-US" sz="1800" smtClean="0"/>
              <a:pPr>
                <a:spcBef>
                  <a:spcPct val="0"/>
                </a:spcBef>
              </a:pPr>
              <a:t>39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  <p:sp>
        <p:nvSpPr>
          <p:cNvPr id="3" name="Rectangle 2"/>
          <p:cNvSpPr/>
          <p:nvPr/>
        </p:nvSpPr>
        <p:spPr>
          <a:xfrm>
            <a:off x="539552" y="1423999"/>
            <a:ext cx="813613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+mn-lt"/>
              </a:rPr>
              <a:t>by how much must we adjust the initial discount rate?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GB" sz="2400" dirty="0">
                <a:latin typeface="+mn-lt"/>
              </a:rPr>
              <a:t>to achieve precise financial objective at end of term</a:t>
            </a:r>
          </a:p>
          <a:p>
            <a:pPr marL="914400" lvl="1" indent="-457200">
              <a:buFont typeface="Wingdings" panose="05000000000000000000" pitchFamily="2" charset="2"/>
              <a:buChar char="Ø"/>
            </a:pPr>
            <a:r>
              <a:rPr lang="en-GB" sz="2400" dirty="0">
                <a:latin typeface="+mn-lt"/>
              </a:rPr>
              <a:t>zero (annuity) or 10,000 real/nominal (endowment)</a:t>
            </a:r>
          </a:p>
          <a:p>
            <a:r>
              <a:rPr lang="en-GB" sz="2800" dirty="0">
                <a:latin typeface="+mn-lt"/>
              </a:rPr>
              <a:t>same situation as for “fund” and “success” above</a:t>
            </a:r>
          </a:p>
          <a:p>
            <a:r>
              <a:rPr lang="en-GB" sz="2800" dirty="0" smtClean="0">
                <a:latin typeface="+mn-lt"/>
              </a:rPr>
              <a:t>four column sets</a:t>
            </a:r>
            <a:r>
              <a:rPr lang="en-GB" sz="2800" dirty="0">
                <a:latin typeface="+mn-lt"/>
              </a:rPr>
              <a:t>, </a:t>
            </a:r>
            <a:r>
              <a:rPr lang="en-GB" sz="2800" dirty="0" smtClean="0">
                <a:latin typeface="+mn-lt"/>
              </a:rPr>
              <a:t>left </a:t>
            </a:r>
            <a:r>
              <a:rPr lang="en-GB" sz="2800" dirty="0">
                <a:latin typeface="+mn-lt"/>
              </a:rPr>
              <a:t>to right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>
                <a:latin typeface="+mn-lt"/>
              </a:rPr>
              <a:t>MtM initial discount rate (1.81% pa)</a:t>
            </a:r>
          </a:p>
          <a:p>
            <a:pPr marL="971550" lvl="1" indent="-514350">
              <a:buFont typeface="Wingdings" panose="05000000000000000000" pitchFamily="2" charset="2"/>
              <a:buChar char="Ø"/>
            </a:pPr>
            <a:r>
              <a:rPr lang="en-GB" sz="2400" dirty="0">
                <a:latin typeface="+mn-lt"/>
              </a:rPr>
              <a:t>depends upon inflation choice alone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>
                <a:latin typeface="+mn-lt"/>
              </a:rPr>
              <a:t>Off initial discount rate (2.24% pa)</a:t>
            </a:r>
          </a:p>
          <a:p>
            <a:pPr marL="971550" lvl="1" indent="-514350">
              <a:buFont typeface="Wingdings" panose="05000000000000000000" pitchFamily="2" charset="2"/>
              <a:buChar char="Ø"/>
            </a:pPr>
            <a:r>
              <a:rPr lang="en-GB" sz="2400" dirty="0">
                <a:latin typeface="+mn-lt"/>
              </a:rPr>
              <a:t>affected by every assumption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>
                <a:latin typeface="+mn-lt"/>
              </a:rPr>
              <a:t>required MtM adjustment (0.51% pa)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>
                <a:latin typeface="+mn-lt"/>
              </a:rPr>
              <a:t>required Off adjustment (0.08% pa)</a:t>
            </a:r>
          </a:p>
          <a:p>
            <a:endParaRPr lang="en-GB" sz="2800" dirty="0">
              <a:latin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1872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 idx="4294967295"/>
          </p:nvPr>
        </p:nvSpPr>
        <p:spPr>
          <a:xfrm>
            <a:off x="457200" y="692696"/>
            <a:ext cx="8229600" cy="724942"/>
          </a:xfrm>
        </p:spPr>
        <p:txBody>
          <a:bodyPr/>
          <a:lstStyle/>
          <a:p>
            <a:pPr eaLnBrk="1" hangingPunct="1"/>
            <a:r>
              <a:rPr lang="en-GB" altLang="en-US" dirty="0"/>
              <a:t>simple financial contracts (14 </a:t>
            </a:r>
            <a:r>
              <a:rPr lang="en-GB" altLang="en-US" dirty="0" smtClean="0"/>
              <a:t>of 18)</a:t>
            </a:r>
            <a:endParaRPr lang="en-GB" altLang="en-US" dirty="0"/>
          </a:p>
        </p:txBody>
      </p:sp>
      <p:sp>
        <p:nvSpPr>
          <p:cNvPr id="49155" name="Content Placeholder 2"/>
          <p:cNvSpPr>
            <a:spLocks noGrp="1"/>
          </p:cNvSpPr>
          <p:nvPr>
            <p:ph idx="1"/>
          </p:nvPr>
        </p:nvSpPr>
        <p:spPr>
          <a:xfrm>
            <a:off x="539552" y="1417639"/>
            <a:ext cx="7416824" cy="4171602"/>
          </a:xfrm>
        </p:spPr>
        <p:txBody>
          <a:bodyPr/>
          <a:lstStyle/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609975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1760" y="0"/>
            <a:ext cx="6263928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491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8EDE6C1-1F1A-462F-BF62-D654775F6CB9}" type="slidenum">
              <a:rPr lang="en-GB" altLang="en-US" sz="1800" smtClean="0"/>
              <a:pPr>
                <a:spcBef>
                  <a:spcPct val="0"/>
                </a:spcBef>
              </a:pPr>
              <a:t>40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2"/>
    </p:custDataLst>
    <p:controls>
      <mc:AlternateContent xmlns:mc="http://schemas.openxmlformats.org/markup-compatibility/2006">
        <mc:Choice xmlns:v="urn:schemas-microsoft-com:vml" Requires="v">
          <p:control spid="3454" name="ShockwaveFlash1" r:id="rId3" imgW="6624720" imgH="4251240"/>
        </mc:Choice>
        <mc:Fallback>
          <p:control name="ShockwaveFlash1" r:id="rId3" imgW="6624720" imgH="4251240">
            <p:pic>
              <p:nvPicPr>
                <p:cNvPr id="3" name="ShockwaveFlash1"/>
                <p:cNvPicPr>
                  <a:picLocks/>
                </p:cNvPicPr>
                <p:nvPr>
                  <p:custDataLst>
                    <p:tags r:id="rId4"/>
                  </p:custDataLst>
                </p:nvPr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539552" y="1553553"/>
                  <a:ext cx="6624736" cy="4251711"/>
                </a:xfrm>
                <a:prstGeom prst="rect">
                  <a:avLst/>
                </a:prstGeom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 idx="4294967295"/>
          </p:nvPr>
        </p:nvSpPr>
        <p:spPr>
          <a:xfrm>
            <a:off x="468313" y="620688"/>
            <a:ext cx="8229600" cy="922114"/>
          </a:xfrm>
        </p:spPr>
        <p:txBody>
          <a:bodyPr/>
          <a:lstStyle/>
          <a:p>
            <a:pPr eaLnBrk="1" hangingPunct="1"/>
            <a:r>
              <a:rPr lang="en-GB" altLang="en-US" dirty="0"/>
              <a:t>simple financial contracts (15 </a:t>
            </a:r>
            <a:r>
              <a:rPr lang="en-GB" altLang="en-US" dirty="0" smtClean="0"/>
              <a:t>of 18)</a:t>
            </a:r>
            <a:endParaRPr lang="en-GB" altLang="en-US" dirty="0"/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4158137"/>
              </p:ext>
            </p:extLst>
          </p:nvPr>
        </p:nvGraphicFramePr>
        <p:xfrm>
          <a:off x="1115616" y="2292533"/>
          <a:ext cx="5606582" cy="34213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97712"/>
                <a:gridCol w="1996702"/>
                <a:gridCol w="1512168"/>
              </a:tblGrid>
              <a:tr h="312419"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800" b="1" u="sng" strike="noStrike" dirty="0">
                          <a:effectLst/>
                          <a:latin typeface="+mn-lt"/>
                        </a:rPr>
                        <a:t>2014 </a:t>
                      </a:r>
                      <a:endParaRPr lang="en-GB" sz="28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800" b="1" u="sng" strike="noStrike" dirty="0">
                          <a:effectLst/>
                          <a:latin typeface="+mn-lt"/>
                        </a:rPr>
                        <a:t>2018a</a:t>
                      </a:r>
                      <a:endParaRPr lang="en-GB" sz="28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77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GB" sz="2400" b="1" u="sng" strike="noStrike" dirty="0">
                          <a:effectLst/>
                          <a:latin typeface="+mn-lt"/>
                        </a:rPr>
                        <a:t>Linked </a:t>
                      </a:r>
                      <a:r>
                        <a:rPr lang="en-GB" sz="2400" b="1" u="sng" strike="noStrike" dirty="0" smtClean="0">
                          <a:effectLst/>
                          <a:latin typeface="+mn-lt"/>
                        </a:rPr>
                        <a:t>(</a:t>
                      </a:r>
                      <a:r>
                        <a:rPr lang="en-GB" sz="2400" b="1" u="sng" strike="noStrike" dirty="0">
                          <a:effectLst/>
                          <a:latin typeface="+mn-lt"/>
                        </a:rPr>
                        <a:t>MtM) : MulHi</a:t>
                      </a:r>
                      <a:endParaRPr lang="en-GB" sz="24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77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 smtClean="0">
                          <a:effectLst/>
                          <a:latin typeface="+mn-lt"/>
                        </a:rPr>
                        <a:t>Equ_Fix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u="none" strike="noStrike" dirty="0" smtClean="0">
                          <a:effectLst/>
                          <a:latin typeface="+mn-lt"/>
                        </a:rPr>
                        <a:t>3.03%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u="none" strike="noStrike" dirty="0" smtClean="0">
                          <a:effectLst/>
                          <a:latin typeface="+mn-lt"/>
                        </a:rPr>
                        <a:t>3.36%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77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 smtClean="0">
                          <a:effectLst/>
                          <a:latin typeface="+mn-lt"/>
                        </a:rPr>
                        <a:t>Fix_Ilg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u="none" strike="noStrike" dirty="0" smtClean="0">
                          <a:effectLst/>
                          <a:latin typeface="+mn-lt"/>
                        </a:rPr>
                        <a:t>0.39%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u="none" strike="noStrike" dirty="0" smtClean="0">
                          <a:effectLst/>
                          <a:latin typeface="+mn-lt"/>
                        </a:rPr>
                        <a:t>1.15%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77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Equ_Ilg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3.12%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3.66%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77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GB" sz="2400" b="1" u="sng" strike="noStrike" dirty="0">
                          <a:effectLst/>
                          <a:latin typeface="+mn-lt"/>
                        </a:rPr>
                        <a:t>Linked </a:t>
                      </a:r>
                      <a:r>
                        <a:rPr lang="en-GB" sz="2400" b="1" u="sng" strike="noStrike" dirty="0" smtClean="0">
                          <a:effectLst/>
                          <a:latin typeface="+mn-lt"/>
                        </a:rPr>
                        <a:t>(</a:t>
                      </a:r>
                      <a:r>
                        <a:rPr lang="en-GB" sz="2400" b="1" u="sng" strike="noStrike" dirty="0">
                          <a:effectLst/>
                          <a:latin typeface="+mn-lt"/>
                        </a:rPr>
                        <a:t>Off) : MulHi</a:t>
                      </a:r>
                      <a:endParaRPr lang="en-GB" sz="24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77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 smtClean="0">
                          <a:effectLst/>
                          <a:latin typeface="+mn-lt"/>
                        </a:rPr>
                        <a:t>Equ_Fix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u="none" strike="noStrike" dirty="0" smtClean="0">
                          <a:effectLst/>
                          <a:latin typeface="+mn-lt"/>
                        </a:rPr>
                        <a:t>0.17%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u="none" strike="noStrike" dirty="0" smtClean="0">
                          <a:effectLst/>
                          <a:latin typeface="+mn-lt"/>
                        </a:rPr>
                        <a:t>0.05%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77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 smtClean="0">
                          <a:effectLst/>
                          <a:latin typeface="+mn-lt"/>
                        </a:rPr>
                        <a:t>Fix_Ilg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-</a:t>
                      </a:r>
                      <a:r>
                        <a:rPr lang="en-GB" sz="2400" u="none" strike="noStrike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0.58%</a:t>
                      </a:r>
                      <a:endParaRPr lang="en-GB" sz="2400" b="0" i="0" u="none" strike="noStrike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u="none" strike="noStrike" dirty="0" smtClean="0">
                          <a:effectLst/>
                          <a:latin typeface="+mn-lt"/>
                        </a:rPr>
                        <a:t>0.00</a:t>
                      </a:r>
                      <a:r>
                        <a:rPr lang="en-GB" sz="2400" u="none" strike="noStrike" dirty="0">
                          <a:effectLst/>
                          <a:latin typeface="+mn-lt"/>
                        </a:rPr>
                        <a:t>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77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Equ_Ilg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0.22%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0.50%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827463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0"/>
            <a:ext cx="611991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34822" name="ExtractAdj"/>
          <p:cNvSpPr>
            <a:spLocks noGrp="1"/>
          </p:cNvSpPr>
          <p:nvPr>
            <p:ph type="sldNum" sz="quarter" idx="12"/>
          </p:nvPr>
        </p:nvSpPr>
        <p:spPr>
          <a:xfrm>
            <a:off x="6372200" y="6165304"/>
            <a:ext cx="2133600" cy="476250"/>
          </a:xfrm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C3169EE-23A0-4040-83F6-E34CAEA9E36F}" type="slidenum">
              <a:rPr lang="en-GB" altLang="en-US" sz="1800" smtClean="0"/>
              <a:pPr>
                <a:spcBef>
                  <a:spcPct val="0"/>
                </a:spcBef>
              </a:pPr>
              <a:t>41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  <p:sp>
        <p:nvSpPr>
          <p:cNvPr id="3" name="TextBox 2"/>
          <p:cNvSpPr txBox="1"/>
          <p:nvPr/>
        </p:nvSpPr>
        <p:spPr>
          <a:xfrm>
            <a:off x="323528" y="1542802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latin typeface="+mn-lt"/>
              </a:rPr>
              <a:t>extracted endowment mean </a:t>
            </a:r>
            <a:r>
              <a:rPr lang="en-GB" sz="2800" b="1" u="sng" dirty="0">
                <a:latin typeface="+mn-lt"/>
              </a:rPr>
              <a:t>adjustments (% pa</a:t>
            </a:r>
            <a:r>
              <a:rPr lang="en-GB" sz="2800" b="1" u="sng" dirty="0" smtClean="0">
                <a:latin typeface="+mn-lt"/>
              </a:rPr>
              <a:t>)</a:t>
            </a:r>
            <a:endParaRPr lang="en-GB" sz="2800" b="1" u="sng" dirty="0">
              <a:latin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68498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 idx="4294967295"/>
          </p:nvPr>
        </p:nvSpPr>
        <p:spPr>
          <a:xfrm>
            <a:off x="468313" y="620688"/>
            <a:ext cx="8229600" cy="922114"/>
          </a:xfrm>
        </p:spPr>
        <p:txBody>
          <a:bodyPr/>
          <a:lstStyle/>
          <a:p>
            <a:pPr eaLnBrk="1" hangingPunct="1"/>
            <a:r>
              <a:rPr lang="en-GB" altLang="en-US" dirty="0"/>
              <a:t>simple financial contracts (</a:t>
            </a:r>
            <a:r>
              <a:rPr lang="en-GB" altLang="en-US" dirty="0" smtClean="0"/>
              <a:t>16 of 18)</a:t>
            </a:r>
            <a:endParaRPr lang="en-GB" altLang="en-US" dirty="0"/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8573303"/>
              </p:ext>
            </p:extLst>
          </p:nvPr>
        </p:nvGraphicFramePr>
        <p:xfrm>
          <a:off x="1115616" y="2292533"/>
          <a:ext cx="5606582" cy="34213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97712"/>
                <a:gridCol w="1996702"/>
                <a:gridCol w="1512168"/>
              </a:tblGrid>
              <a:tr h="312419"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800" b="1" u="sng" strike="noStrike" dirty="0">
                          <a:effectLst/>
                          <a:latin typeface="+mn-lt"/>
                        </a:rPr>
                        <a:t>2014 </a:t>
                      </a:r>
                      <a:endParaRPr lang="en-GB" sz="28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800" b="1" u="sng" strike="noStrike" dirty="0">
                          <a:effectLst/>
                          <a:latin typeface="+mn-lt"/>
                        </a:rPr>
                        <a:t>2018a</a:t>
                      </a:r>
                      <a:endParaRPr lang="en-GB" sz="28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77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GB" sz="2400" b="1" u="sng" strike="noStrike" dirty="0" smtClean="0">
                          <a:effectLst/>
                          <a:latin typeface="+mn-lt"/>
                        </a:rPr>
                        <a:t>Nominal (</a:t>
                      </a:r>
                      <a:r>
                        <a:rPr lang="en-GB" sz="2400" b="1" u="sng" strike="noStrike" dirty="0">
                          <a:effectLst/>
                          <a:latin typeface="+mn-lt"/>
                        </a:rPr>
                        <a:t>MtM) : </a:t>
                      </a:r>
                      <a:r>
                        <a:rPr lang="en-GB" sz="2400" b="1" u="sng" strike="noStrike" dirty="0" smtClean="0">
                          <a:effectLst/>
                          <a:latin typeface="+mn-lt"/>
                        </a:rPr>
                        <a:t>MulLo</a:t>
                      </a:r>
                      <a:endParaRPr lang="en-GB" sz="2400" b="1" i="0" u="sng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77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 smtClean="0">
                          <a:effectLst/>
                          <a:latin typeface="+mn-lt"/>
                        </a:rPr>
                        <a:t>Equ_Fix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3.44%</a:t>
                      </a:r>
                      <a:endParaRPr lang="en-GB" sz="2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3.39%</a:t>
                      </a:r>
                      <a:endParaRPr lang="en-GB" sz="2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77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 smtClean="0">
                          <a:effectLst/>
                          <a:latin typeface="+mn-lt"/>
                        </a:rPr>
                        <a:t>Fix_Ilg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0.70%</a:t>
                      </a:r>
                      <a:endParaRPr lang="en-GB" sz="2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1.11%</a:t>
                      </a:r>
                      <a:endParaRPr lang="en-GB" sz="2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77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Equ_Ilg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3.54%</a:t>
                      </a:r>
                      <a:endParaRPr lang="en-GB" sz="2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3.72%</a:t>
                      </a:r>
                      <a:endParaRPr lang="en-GB" sz="2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77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GB" sz="2400" b="1" u="sng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Nominal (</a:t>
                      </a:r>
                      <a:r>
                        <a:rPr lang="en-GB" sz="2400" b="1" u="sng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Off) : </a:t>
                      </a:r>
                      <a:r>
                        <a:rPr lang="en-GB" sz="2400" b="1" u="sng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MulLo</a:t>
                      </a:r>
                      <a:endParaRPr lang="en-GB" sz="2400" b="1" i="0" u="sng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77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 smtClean="0">
                          <a:effectLst/>
                          <a:latin typeface="+mn-lt"/>
                        </a:rPr>
                        <a:t>Equ_Fix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0.52%</a:t>
                      </a:r>
                      <a:endParaRPr lang="en-GB" sz="2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0.42%</a:t>
                      </a:r>
                      <a:endParaRPr lang="en-GB" sz="2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77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 dirty="0" smtClean="0">
                          <a:effectLst/>
                          <a:latin typeface="+mn-lt"/>
                        </a:rPr>
                        <a:t>Fix_Ilg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-</a:t>
                      </a:r>
                      <a:r>
                        <a:rPr lang="en-GB" sz="2400" u="none" strike="noStrike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0.75%</a:t>
                      </a:r>
                      <a:endParaRPr lang="en-GB" sz="2400" b="0" i="0" u="none" strike="noStrike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-0.10</a:t>
                      </a:r>
                      <a:r>
                        <a:rPr lang="en-GB" sz="24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%</a:t>
                      </a:r>
                      <a:endParaRPr lang="en-GB" sz="2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77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Equ_Ilg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0.14%</a:t>
                      </a:r>
                      <a:endParaRPr lang="en-GB" sz="2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0.47%</a:t>
                      </a:r>
                      <a:endParaRPr lang="en-GB" sz="24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827463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0"/>
            <a:ext cx="611991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34822" name="ExtractAdj"/>
          <p:cNvSpPr>
            <a:spLocks noGrp="1"/>
          </p:cNvSpPr>
          <p:nvPr>
            <p:ph type="sldNum" sz="quarter" idx="12"/>
          </p:nvPr>
        </p:nvSpPr>
        <p:spPr>
          <a:xfrm>
            <a:off x="6372200" y="6165304"/>
            <a:ext cx="2133600" cy="476250"/>
          </a:xfrm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C3169EE-23A0-4040-83F6-E34CAEA9E36F}" type="slidenum">
              <a:rPr lang="en-GB" altLang="en-US" sz="1800" smtClean="0"/>
              <a:pPr>
                <a:spcBef>
                  <a:spcPct val="0"/>
                </a:spcBef>
              </a:pPr>
              <a:t>42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  <p:sp>
        <p:nvSpPr>
          <p:cNvPr id="3" name="TextBox 2"/>
          <p:cNvSpPr txBox="1"/>
          <p:nvPr/>
        </p:nvSpPr>
        <p:spPr>
          <a:xfrm>
            <a:off x="323528" y="1542802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latin typeface="+mn-lt"/>
              </a:rPr>
              <a:t>extracted annuity mean </a:t>
            </a:r>
            <a:r>
              <a:rPr lang="en-GB" sz="2800" b="1" u="sng" dirty="0">
                <a:latin typeface="+mn-lt"/>
              </a:rPr>
              <a:t>adjustments (% pa</a:t>
            </a:r>
            <a:r>
              <a:rPr lang="en-GB" sz="2800" b="1" u="sng" dirty="0" smtClean="0">
                <a:latin typeface="+mn-lt"/>
              </a:rPr>
              <a:t>)</a:t>
            </a:r>
            <a:endParaRPr lang="en-GB" sz="2800" b="1" u="sng" dirty="0">
              <a:latin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262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 idx="4294967295"/>
          </p:nvPr>
        </p:nvSpPr>
        <p:spPr>
          <a:xfrm>
            <a:off x="457200" y="692696"/>
            <a:ext cx="8229600" cy="724942"/>
          </a:xfrm>
        </p:spPr>
        <p:txBody>
          <a:bodyPr/>
          <a:lstStyle/>
          <a:p>
            <a:pPr eaLnBrk="1" hangingPunct="1"/>
            <a:r>
              <a:rPr lang="en-GB" altLang="en-US" dirty="0"/>
              <a:t>simple financial contracts (</a:t>
            </a:r>
            <a:r>
              <a:rPr lang="en-GB" altLang="en-US" dirty="0" smtClean="0"/>
              <a:t>17 of 18)</a:t>
            </a:r>
            <a:endParaRPr lang="en-GB" altLang="en-US" dirty="0"/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430488" y="1446887"/>
            <a:ext cx="8229600" cy="475297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dirty="0" smtClean="0"/>
              <a:t>which variables have most impact on adjustment?</a:t>
            </a:r>
            <a:endParaRPr lang="en-GB" altLang="en-US" dirty="0"/>
          </a:p>
          <a:p>
            <a:pPr eaLnBrk="1" hangingPunct="1">
              <a:defRPr/>
            </a:pPr>
            <a:r>
              <a:rPr lang="en-US" altLang="en-US" dirty="0" smtClean="0"/>
              <a:t>mean adjustment considered for 384 combinations</a:t>
            </a:r>
          </a:p>
          <a:p>
            <a:pPr lvl="1" eaLnBrk="1" hangingPunct="1">
              <a:defRPr/>
            </a:pPr>
            <a:r>
              <a:rPr lang="en-US" altLang="en-US" dirty="0" smtClean="0"/>
              <a:t>random (2), experience (2), multiple {*} (2) =&gt; 8</a:t>
            </a:r>
            <a:endParaRPr lang="en-US" altLang="en-US" dirty="0"/>
          </a:p>
          <a:p>
            <a:pPr lvl="1" eaLnBrk="1" hangingPunct="1">
              <a:defRPr/>
            </a:pPr>
            <a:r>
              <a:rPr lang="en-US" altLang="en-US" dirty="0"/>
              <a:t>i</a:t>
            </a:r>
            <a:r>
              <a:rPr lang="en-US" altLang="en-US" dirty="0" smtClean="0"/>
              <a:t>nflation (2), approach (2), contract (2) =&gt; 8 =&gt; 64</a:t>
            </a:r>
          </a:p>
          <a:p>
            <a:pPr lvl="1" eaLnBrk="1" hangingPunct="1">
              <a:defRPr/>
            </a:pPr>
            <a:r>
              <a:rPr lang="en-US" altLang="en-US" dirty="0"/>
              <a:t>a</a:t>
            </a:r>
            <a:r>
              <a:rPr lang="en-US" altLang="en-US" dirty="0" smtClean="0"/>
              <a:t>ssets (6) =&gt; 384</a:t>
            </a:r>
          </a:p>
          <a:p>
            <a:pPr lvl="1" eaLnBrk="1" hangingPunct="1">
              <a:defRPr/>
            </a:pPr>
            <a:r>
              <a:rPr lang="en-US" altLang="en-US" dirty="0" smtClean="0"/>
              <a:t>{*} multiple only affects Fix and Equ (not Ilg)</a:t>
            </a:r>
          </a:p>
          <a:p>
            <a:pPr eaLnBrk="1" hangingPunct="1">
              <a:defRPr/>
            </a:pPr>
            <a:r>
              <a:rPr lang="en-US" altLang="en-US" dirty="0" smtClean="0"/>
              <a:t>so look at varying, say, just inflation (“Y” or “N”)</a:t>
            </a:r>
          </a:p>
          <a:p>
            <a:pPr lvl="1" eaLnBrk="1" hangingPunct="1">
              <a:defRPr/>
            </a:pPr>
            <a:r>
              <a:rPr lang="en-US" altLang="en-US" dirty="0" smtClean="0"/>
              <a:t>across all 192 combinations</a:t>
            </a:r>
            <a:r>
              <a:rPr lang="en-GB" altLang="en-US" dirty="0" smtClean="0"/>
              <a:t> for other variables</a:t>
            </a:r>
          </a:p>
          <a:p>
            <a:pPr eaLnBrk="1" hangingPunct="1">
              <a:defRPr/>
            </a:pPr>
            <a:r>
              <a:rPr lang="en-US" altLang="en-US" dirty="0" smtClean="0"/>
              <a:t>random #, experience and multiple have little impact</a:t>
            </a:r>
          </a:p>
          <a:p>
            <a:pPr eaLnBrk="1" hangingPunct="1">
              <a:defRPr/>
            </a:pPr>
            <a:r>
              <a:rPr lang="en-US" altLang="en-US" dirty="0" smtClean="0"/>
              <a:t>other 4 variables of far greater significance</a:t>
            </a:r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609975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27784" y="0"/>
            <a:ext cx="6047904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450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C01A45F-E84B-4F26-8166-8DF536933B0A}" type="slidenum">
              <a:rPr lang="en-GB" altLang="en-US" sz="1800" smtClean="0"/>
              <a:pPr>
                <a:spcBef>
                  <a:spcPct val="0"/>
                </a:spcBef>
              </a:pPr>
              <a:t>43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7695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 idx="4294967295"/>
          </p:nvPr>
        </p:nvSpPr>
        <p:spPr>
          <a:xfrm>
            <a:off x="457200" y="737123"/>
            <a:ext cx="8229600" cy="724942"/>
          </a:xfrm>
        </p:spPr>
        <p:txBody>
          <a:bodyPr/>
          <a:lstStyle/>
          <a:p>
            <a:pPr eaLnBrk="1" hangingPunct="1"/>
            <a:r>
              <a:rPr lang="en-GB" altLang="en-US" dirty="0"/>
              <a:t>simple financial contracts (</a:t>
            </a:r>
            <a:r>
              <a:rPr lang="en-GB" altLang="en-US" dirty="0" smtClean="0"/>
              <a:t>18 of 18)</a:t>
            </a:r>
            <a:endParaRPr lang="en-GB" altLang="en-US" dirty="0"/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752975"/>
          </a:xfrm>
        </p:spPr>
        <p:txBody>
          <a:bodyPr/>
          <a:lstStyle/>
          <a:p>
            <a:pPr eaLnBrk="1" hangingPunct="1">
              <a:defRPr/>
            </a:pPr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609975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1760" y="0"/>
            <a:ext cx="6263928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450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C01A45F-E84B-4F26-8166-8DF536933B0A}" type="slidenum">
              <a:rPr lang="en-GB" altLang="en-US" sz="1800" smtClean="0"/>
              <a:pPr>
                <a:spcBef>
                  <a:spcPct val="0"/>
                </a:spcBef>
              </a:pPr>
              <a:t>44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  <p:graphicFrame>
        <p:nvGraphicFramePr>
          <p:cNvPr id="2" name="Differences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2617019"/>
              </p:ext>
            </p:extLst>
          </p:nvPr>
        </p:nvGraphicFramePr>
        <p:xfrm>
          <a:off x="611560" y="2143249"/>
          <a:ext cx="7200000" cy="3657600"/>
        </p:xfrm>
        <a:graphic>
          <a:graphicData uri="http://schemas.openxmlformats.org/drawingml/2006/table">
            <a:tbl>
              <a:tblPr/>
              <a:tblGrid>
                <a:gridCol w="1440000"/>
                <a:gridCol w="1440000"/>
                <a:gridCol w="1440000"/>
                <a:gridCol w="1440000"/>
                <a:gridCol w="1440000"/>
              </a:tblGrid>
              <a:tr h="77729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b="1" i="0" u="dbl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Inflation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Y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3.82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N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0.93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 2.89</a:t>
                      </a:r>
                      <a:r>
                        <a:rPr lang="en-GB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b="1" i="0" u="dbl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Contract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24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Ann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3.71%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End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1.04%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2.67%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b="1" i="0" u="dbl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Approach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24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MtM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3.60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Off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1.15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2.45%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b="1" i="0" u="dbl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Assets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GB" sz="24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Fix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1.14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Ilg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1.55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0.41</a:t>
                      </a:r>
                      <a:r>
                        <a:rPr lang="en-GB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Ilg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1.55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Equ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3.45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1.90</a:t>
                      </a:r>
                      <a:r>
                        <a:rPr lang="en-GB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Fix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1.14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Equ</a:t>
                      </a: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3.45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2.31</a:t>
                      </a:r>
                      <a:r>
                        <a:rPr lang="en-GB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26814" y="1372721"/>
            <a:ext cx="76336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 smtClean="0">
                <a:latin typeface="+mn-lt"/>
              </a:rPr>
              <a:t>mean required adjustments (% pa) by variable</a:t>
            </a:r>
            <a:endParaRPr lang="en-GB" sz="2800" b="1" u="sng" dirty="0">
              <a:latin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9726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 idx="4294967295"/>
          </p:nvPr>
        </p:nvSpPr>
        <p:spPr>
          <a:xfrm>
            <a:off x="457200" y="692696"/>
            <a:ext cx="8229600" cy="724942"/>
          </a:xfrm>
        </p:spPr>
        <p:txBody>
          <a:bodyPr/>
          <a:lstStyle/>
          <a:p>
            <a:pPr eaLnBrk="1" hangingPunct="1"/>
            <a:r>
              <a:rPr lang="en-GB" altLang="en-US" dirty="0"/>
              <a:t>hugely severe DB economic impact</a:t>
            </a:r>
          </a:p>
        </p:txBody>
      </p:sp>
      <p:sp>
        <p:nvSpPr>
          <p:cNvPr id="53251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496300" cy="4525962"/>
          </a:xfrm>
        </p:spPr>
        <p:txBody>
          <a:bodyPr/>
          <a:lstStyle/>
          <a:p>
            <a:pPr eaLnBrk="1" hangingPunct="1"/>
            <a:r>
              <a:rPr lang="en-GB" altLang="en-US" dirty="0"/>
              <a:t>how could we even have guessed how much in advance?</a:t>
            </a:r>
          </a:p>
          <a:p>
            <a:pPr eaLnBrk="1" hangingPunct="1"/>
            <a:r>
              <a:rPr lang="en-GB" altLang="en-US" dirty="0"/>
              <a:t>UK DB employers’ contributions (private sector alone)</a:t>
            </a:r>
          </a:p>
          <a:p>
            <a:pPr lvl="1" eaLnBrk="1" hangingPunct="1"/>
            <a:r>
              <a:rPr lang="en-GB" altLang="en-US" dirty="0"/>
              <a:t>nearly 10 years [Q2 2009 – Q4 2018] {ONS MQ5}</a:t>
            </a:r>
          </a:p>
          <a:p>
            <a:pPr lvl="1" eaLnBrk="1" hangingPunct="1"/>
            <a:r>
              <a:rPr lang="en-GB" altLang="en-US" dirty="0"/>
              <a:t>total paid £333.9 b (special £135.5 b, 68% of normal)</a:t>
            </a:r>
          </a:p>
          <a:p>
            <a:pPr eaLnBrk="1" hangingPunct="1"/>
            <a:r>
              <a:rPr lang="en-GB" altLang="en-US" dirty="0"/>
              <a:t>suppose discount rate under-estimated by 1.5 % pa (mix)</a:t>
            </a:r>
          </a:p>
          <a:p>
            <a:pPr lvl="1" eaLnBrk="1" hangingPunct="1"/>
            <a:r>
              <a:rPr lang="en-GB" altLang="en-US" dirty="0">
                <a:hlinkClick r:id="rId4" action="ppaction://hlinksldjump"/>
              </a:rPr>
              <a:t>can easily reach 1.0 % pa from inflation</a:t>
            </a:r>
            <a:r>
              <a:rPr lang="en-GB" altLang="en-US" dirty="0"/>
              <a:t> (ukrpi.com)</a:t>
            </a:r>
          </a:p>
          <a:p>
            <a:pPr eaLnBrk="1" hangingPunct="1"/>
            <a:r>
              <a:rPr lang="en-GB" altLang="en-US" dirty="0"/>
              <a:t>implies at least 30% difference in capital </a:t>
            </a:r>
            <a:r>
              <a:rPr lang="en-GB" altLang="en-US" dirty="0" smtClean="0"/>
              <a:t>value</a:t>
            </a:r>
            <a:endParaRPr lang="en-GB" altLang="en-US" dirty="0"/>
          </a:p>
          <a:p>
            <a:pPr eaLnBrk="1" hangingPunct="1"/>
            <a:r>
              <a:rPr lang="en-GB" altLang="en-US" dirty="0"/>
              <a:t>so at least £100 b (private sector) misallocated in UK</a:t>
            </a:r>
          </a:p>
          <a:p>
            <a:pPr lvl="1" eaLnBrk="1" hangingPunct="1"/>
            <a:r>
              <a:rPr lang="en-GB" altLang="en-US" dirty="0"/>
              <a:t>my personal estimate (MQ5 series </a:t>
            </a:r>
            <a:r>
              <a:rPr lang="en-GB" altLang="en-US" dirty="0" smtClean="0"/>
              <a:t>has been suspended</a:t>
            </a:r>
            <a:r>
              <a:rPr lang="en-GB" altLang="en-US" dirty="0"/>
              <a:t>)</a:t>
            </a:r>
          </a:p>
          <a:p>
            <a:pPr lvl="1" eaLnBrk="1" hangingPunct="1"/>
            <a:r>
              <a:rPr lang="en-GB" altLang="en-US" dirty="0"/>
              <a:t>choose your own yield adjustment</a:t>
            </a:r>
          </a:p>
          <a:p>
            <a:pPr eaLnBrk="1" hangingPunct="1"/>
            <a:r>
              <a:rPr lang="en-GB" altLang="en-US" dirty="0"/>
              <a:t> </a:t>
            </a:r>
          </a:p>
          <a:p>
            <a:pPr eaLnBrk="1" hangingPunct="1"/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250825" y="6232525"/>
            <a:ext cx="3035300" cy="476250"/>
          </a:xfrm>
        </p:spPr>
        <p:txBody>
          <a:bodyPr/>
          <a:lstStyle/>
          <a:p>
            <a:pPr lvl="1">
              <a:defRPr/>
            </a:pPr>
            <a:r>
              <a:rPr lang="it-IT" altLang="en-US" dirty="0" smtClean="0">
                <a:latin typeface="+mn-lt"/>
              </a:rPr>
              <a:t>SIAS</a:t>
            </a:r>
            <a:endParaRPr lang="en-GB" altLang="en-US" dirty="0">
              <a:latin typeface="+mn-lt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27784" y="0"/>
            <a:ext cx="6047904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5325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8B25871-F281-46CB-ADEC-D1F48E94B952}" type="slidenum">
              <a:rPr lang="en-GB" altLang="en-US" sz="1800" smtClean="0"/>
              <a:pPr>
                <a:spcBef>
                  <a:spcPct val="0"/>
                </a:spcBef>
              </a:pPr>
              <a:t>45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1"/>
          <p:cNvSpPr>
            <a:spLocks noGrp="1"/>
          </p:cNvSpPr>
          <p:nvPr>
            <p:ph type="title" idx="4294967295"/>
          </p:nvPr>
        </p:nvSpPr>
        <p:spPr>
          <a:xfrm>
            <a:off x="457200" y="620688"/>
            <a:ext cx="8229600" cy="796950"/>
          </a:xfrm>
        </p:spPr>
        <p:txBody>
          <a:bodyPr/>
          <a:lstStyle/>
          <a:p>
            <a:r>
              <a:rPr lang="en-GB" altLang="en-US" dirty="0"/>
              <a:t>stop relying upon discount process</a:t>
            </a:r>
          </a:p>
        </p:txBody>
      </p:sp>
      <p:sp>
        <p:nvSpPr>
          <p:cNvPr id="5632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669978"/>
          </a:xfrm>
        </p:spPr>
        <p:txBody>
          <a:bodyPr/>
          <a:lstStyle/>
          <a:p>
            <a:pPr eaLnBrk="1" hangingPunct="1"/>
            <a:r>
              <a:rPr lang="en-GB" altLang="en-US" dirty="0"/>
              <a:t>capitalisation was original actuarial tool</a:t>
            </a:r>
          </a:p>
          <a:p>
            <a:pPr lvl="1" eaLnBrk="1" hangingPunct="1"/>
            <a:r>
              <a:rPr lang="en-GB" altLang="en-US" dirty="0"/>
              <a:t>all we had but no longer the only long-term tool available</a:t>
            </a:r>
          </a:p>
          <a:p>
            <a:pPr lvl="1" eaLnBrk="1" hangingPunct="1"/>
            <a:r>
              <a:rPr lang="en-GB" altLang="en-US" dirty="0"/>
              <a:t>it hides far more than it reveals (“fake news”?)</a:t>
            </a:r>
          </a:p>
          <a:p>
            <a:pPr eaLnBrk="1" hangingPunct="1"/>
            <a:r>
              <a:rPr lang="en-GB" altLang="en-US" dirty="0"/>
              <a:t>discount rates are:</a:t>
            </a:r>
          </a:p>
          <a:p>
            <a:pPr lvl="1" eaLnBrk="1" hangingPunct="1"/>
            <a:r>
              <a:rPr lang="en-GB" altLang="en-US" dirty="0"/>
              <a:t>simple and simplistic</a:t>
            </a:r>
          </a:p>
          <a:p>
            <a:pPr lvl="1" eaLnBrk="1" hangingPunct="1"/>
            <a:r>
              <a:rPr lang="en-GB" altLang="en-US" dirty="0"/>
              <a:t>readily available to anyone</a:t>
            </a:r>
          </a:p>
          <a:p>
            <a:pPr lvl="1" eaLnBrk="1" hangingPunct="1"/>
            <a:r>
              <a:rPr lang="en-GB" altLang="en-US" dirty="0"/>
              <a:t>dangerous in everybody’s hands</a:t>
            </a:r>
          </a:p>
          <a:p>
            <a:pPr eaLnBrk="1" hangingPunct="1"/>
            <a:r>
              <a:rPr lang="en-GB" altLang="en-US" dirty="0"/>
              <a:t>actuaries should stop using discount rates alone</a:t>
            </a:r>
          </a:p>
          <a:p>
            <a:pPr lvl="1" eaLnBrk="1" hangingPunct="1"/>
            <a:r>
              <a:rPr lang="en-GB" altLang="en-US" dirty="0"/>
              <a:t>for long-term projects with specified intended outcomes</a:t>
            </a:r>
          </a:p>
          <a:p>
            <a:pPr lvl="1" eaLnBrk="1" hangingPunct="1"/>
            <a:r>
              <a:rPr lang="en-GB" altLang="en-US" dirty="0"/>
              <a:t>… because cashflows are the key elements</a:t>
            </a:r>
          </a:p>
          <a:p>
            <a:pPr lvl="1" eaLnBrk="1" hangingPunct="1"/>
            <a:r>
              <a:rPr lang="en-GB" altLang="en-US" dirty="0"/>
              <a:t>if we can’t do simple, can we really do complex?</a:t>
            </a:r>
          </a:p>
          <a:p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251200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83768" y="0"/>
            <a:ext cx="6191921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5632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0287561-3C9D-4CF7-A052-54A32C0C81AC}" type="slidenum">
              <a:rPr lang="en-GB" altLang="en-US" smtClean="0">
                <a:latin typeface="Times New Roman" panose="02020603050405020304" pitchFamily="18" charset="0"/>
              </a:rPr>
              <a:pPr/>
              <a:t>46</a:t>
            </a:fld>
            <a:r>
              <a:rPr lang="en-GB" altLang="en-US" dirty="0">
                <a:latin typeface="Times New Roman" panose="02020603050405020304" pitchFamily="18" charset="0"/>
              </a:rPr>
              <a:t> </a:t>
            </a:r>
            <a:r>
              <a:rPr lang="en-GB" altLang="en-US" dirty="0" smtClean="0">
                <a:latin typeface="Times New Roman" panose="02020603050405020304" pitchFamily="18" charset="0"/>
              </a:rPr>
              <a:t>of 47</a:t>
            </a:r>
            <a:endParaRPr lang="en-GB" altLang="en-US" dirty="0">
              <a:latin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pPr eaLnBrk="1" hangingPunct="1"/>
            <a:r>
              <a:rPr lang="en-GB" altLang="en-US" dirty="0"/>
              <a:t>random numbers </a:t>
            </a:r>
            <a:r>
              <a:rPr lang="en-GB" altLang="en-US" dirty="0" smtClean="0"/>
              <a:t>chart</a:t>
            </a:r>
            <a:endParaRPr lang="en-GB" altLang="en-US" dirty="0"/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468313" y="1196753"/>
            <a:ext cx="8229600" cy="4742086"/>
          </a:xfrm>
        </p:spPr>
        <p:txBody>
          <a:bodyPr/>
          <a:lstStyle/>
          <a:p>
            <a:pPr eaLnBrk="1" hangingPunct="1"/>
            <a:endParaRPr lang="en-GB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>
          <a:xfrm>
            <a:off x="457200" y="6245225"/>
            <a:ext cx="3827463" cy="476250"/>
          </a:xfrm>
        </p:spPr>
        <p:txBody>
          <a:bodyPr/>
          <a:lstStyle/>
          <a:p>
            <a:pPr>
              <a:defRPr/>
            </a:pPr>
            <a:r>
              <a:rPr lang="it-IT" altLang="en-US" dirty="0" smtClean="0"/>
              <a:t>SIAS</a:t>
            </a:r>
            <a:endParaRPr lang="en-GB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55776" y="0"/>
            <a:ext cx="6119912" cy="476250"/>
          </a:xfrm>
        </p:spPr>
        <p:txBody>
          <a:bodyPr/>
          <a:lstStyle/>
          <a:p>
            <a:pPr>
              <a:defRPr/>
            </a:pPr>
            <a:r>
              <a:rPr lang="en-GB" altLang="en-US" dirty="0"/>
              <a:t>Jon Spain : Discount Process Is The Problem </a:t>
            </a:r>
            <a:r>
              <a:rPr lang="en-GB" altLang="en-US" dirty="0" smtClean="0"/>
              <a:t>(03 Dec </a:t>
            </a:r>
            <a:r>
              <a:rPr lang="en-GB" altLang="en-US" dirty="0"/>
              <a:t>2019)</a:t>
            </a:r>
          </a:p>
        </p:txBody>
      </p:sp>
      <p:sp>
        <p:nvSpPr>
          <p:cNvPr id="348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Ø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C3169EE-23A0-4040-83F6-E34CAEA9E36F}" type="slidenum">
              <a:rPr lang="en-GB" altLang="en-US" sz="1800" smtClean="0"/>
              <a:pPr>
                <a:spcBef>
                  <a:spcPct val="0"/>
                </a:spcBef>
              </a:pPr>
              <a:t>47</a:t>
            </a:fld>
            <a:r>
              <a:rPr lang="en-GB" altLang="en-US" sz="1800" dirty="0"/>
              <a:t> </a:t>
            </a:r>
            <a:r>
              <a:rPr lang="en-GB" altLang="en-US" sz="1800" dirty="0" smtClean="0"/>
              <a:t>of 47</a:t>
            </a:r>
            <a:endParaRPr lang="en-GB" altLang="en-US" sz="1800" dirty="0"/>
          </a:p>
        </p:txBody>
      </p:sp>
    </p:spTree>
    <p:custDataLst>
      <p:tags r:id="rId2"/>
    </p:custDataLst>
    <p:controls>
      <mc:AlternateContent xmlns:mc="http://schemas.openxmlformats.org/markup-compatibility/2006">
        <mc:Choice xmlns:v="urn:schemas-microsoft-com:vml" Requires="v">
          <p:control spid="5189" name="ShockwaveFlash1" r:id="rId3" imgW="6622920" imgH="4836960"/>
        </mc:Choice>
        <mc:Fallback>
          <p:control name="ShockwaveFlash1" r:id="rId3" imgW="6622920" imgH="4836960">
            <p:pic>
              <p:nvPicPr>
                <p:cNvPr id="3" name="ShockwaveFlash1"/>
                <p:cNvPicPr>
                  <a:picLocks/>
                </p:cNvPicPr>
                <p:nvPr>
                  <p:custDataLst>
                    <p:tags r:id="rId4"/>
                  </p:custDataLst>
                </p:nvPr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11560" y="1085207"/>
                  <a:ext cx="6622991" cy="4837114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5761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4aff5b85134c6e2bea58ecbd1ded07edb1fdaa6"/>
  <p:tag name="ISPRING_UUID" val="{021289AC-979C-4DCE-849D-3056400D165A}"/>
  <p:tag name="ISPRING_RESOURCE_FOLDER" val="F:\DiscountRatesEnd2018\PowerPoint\Guernsey\LongTermDiscountRates_Guernsey_22May2019JonSpain_Draft_11Apr2019\"/>
  <p:tag name="ISPRING_PRESENTATION_PATH" val="F:\DiscountRatesEnd2018\PowerPoint\Guernsey\LongTermDiscountRates_Guernsey_22May2019JonSpain_Draft_11Apr2019.pptm"/>
  <p:tag name="ISPRING_PROJECT_VERSION" val="9.3"/>
  <p:tag name="ISPRING_PROJECT_FOLDER_UPDATED" val="1"/>
  <p:tag name="FLASHSPRING_ZOOM_TAG" val="62"/>
  <p:tag name="ISPRING_PRESENTATION_INFO_2" val="&lt;?xml version=&quot;1.0&quot; encoding=&quot;UTF-8&quot; standalone=&quot;no&quot; ?&gt;&#10;&lt;presentation2&gt;&#10;&#10;  &lt;slides&gt;&#10;    &lt;slide id=&quot;{B3D91E58-0F85-411B-85FD-75DE773D26CE}&quot; pptId=&quot;257&quot;/&gt;&#10;    &lt;slide id=&quot;{5CB44AFF-EC9D-47B9-998C-693BC767109E}&quot; pptId=&quot;289&quot;/&gt;&#10;    &lt;slide id=&quot;{639BBCAF-2483-4F10-A95F-E3FBDF79FC87}&quot; pptId=&quot;321&quot;/&gt;&#10;    &lt;slide id=&quot;{4D067703-6390-4FCE-A7A2-7D7BBD2B94A8}&quot; pptId=&quot;313&quot;/&gt;&#10;    &lt;slide id=&quot;{F909BE00-A37E-47D8-85C8-DEA8CAACAC92}&quot; pptId=&quot;317&quot;/&gt;&#10;    &lt;slide id=&quot;{EC1B5558-7AD4-44CD-A2F0-B073AC568480}&quot; pptId=&quot;261&quot;/&gt;&#10;    &lt;slide id=&quot;{82AFB00C-4499-4923-9461-FAF88CD40FF0}&quot; pptId=&quot;294&quot;/&gt;&#10;    &lt;slide id=&quot;{FEB158FD-A927-42C1-9F99-0F0745124C90}&quot; pptId=&quot;309&quot;/&gt;&#10;    &lt;slide id=&quot;{E2CEFE73-0766-4E51-9F29-42925077DD98}&quot; pptId=&quot;258&quot;/&gt;&#10;    &lt;slide id=&quot;{BE5F69FD-BDA1-4195-9D1E-E1EBFE33CDFB}&quot; pptId=&quot;265&quot;/&gt;&#10;    &lt;slide id=&quot;{28D18FAC-51EB-4815-9505-5229234EB51B}&quot; pptId=&quot;335&quot;/&gt;&#10;    &lt;slide id=&quot;{97FDD772-F131-4581-8DFF-4EB476244DFB}&quot; pptId=&quot;270&quot;/&gt;&#10;    &lt;slide id=&quot;{34D31680-F50B-4F93-AB27-346A8E1519F3}&quot; pptId=&quot;333&quot;/&gt;&#10;    &lt;slide id=&quot;{665F1A46-ED72-47E7-A7BB-6980659B3D55}&quot; pptId=&quot;329&quot;/&gt;&#10;    &lt;slide id=&quot;{F41DEF12-DE4F-467C-A0DB-6A87F4A19CC0}&quot; pptId=&quot;268&quot;/&gt;&#10;    &lt;slide id=&quot;{8A394B32-1E5D-4267-A111-D611455BA0B4}&quot; pptId=&quot;273&quot;/&gt;&#10;    &lt;slide id=&quot;{D5EDBCAA-D5B7-40DD-B05C-C8088E534E3C}&quot; pptId=&quot;275&quot;/&gt;&#10;    &lt;slide id=&quot;{BA8E0CB2-5D8A-4506-BBAF-B33326C241E9}&quot; pptId=&quot;277&quot;/&gt;&#10;    &lt;slide id=&quot;{BD52DF0E-C2F2-4CD2-9EA8-2285572FDFC8}&quot; pptId=&quot;276&quot;/&gt;&#10;    &lt;slide id=&quot;{3C3F6628-D971-458E-9EDC-4F285A77F7B8}&quot; pptId=&quot;298&quot;/&gt;&#10;    &lt;slide id=&quot;{AAC58313-5269-4635-9116-8EB01EA63257}&quot; pptId=&quot;328&quot;/&gt;&#10;    &lt;slide id=&quot;{B50315E8-1E89-492F-A814-B8AC9E9282D9}&quot; pptId=&quot;324&quot;/&gt;&#10;    &lt;slide id=&quot;{30C28926-DA74-4CE2-945D-16BFCA966D6A}&quot; pptId=&quot;278&quot;/&gt;&#10;    &lt;slide id=&quot;{ED0CB4CA-0716-46FC-926A-1E85C048F3B0}&quot; pptId=&quot;325&quot;/&gt;&#10;    &lt;slide id=&quot;{706320C0-CF80-4D68-BD75-F215D4F197D4}&quot; pptId=&quot;305&quot;/&gt;&#10;    &lt;slide id=&quot;{3BF22500-E1B4-492A-9249-2668C4D6D6C8}&quot; pptId=&quot;326&quot;/&gt;&#10;    &lt;slide id=&quot;{821C9680-AE80-4998-BEFE-8F5C907AA913}&quot; pptId=&quot;318&quot;/&gt;&#10;    &lt;slide id=&quot;{20388889-44D3-4FF5-8BDB-CE8252D10725}&quot; pptId=&quot;327&quot;/&gt;&#10;    &lt;slide id=&quot;{8599E021-318F-4731-BB59-38E6F78AE7EE}&quot; pptId=&quot;332&quot;/&gt;&#10;    &lt;slide id=&quot;{46B704B7-DBBA-45E5-8509-6830BD6833E3}&quot; pptId=&quot;280&quot;/&gt;&#10;    &lt;slide id=&quot;{9FDB51C8-41C6-4A3F-8104-4EB9E0B1D68D}&quot; pptId=&quot;286&quot;/&gt;&#10;    &lt;slide id=&quot;{E02E924F-A3FB-44A4-921C-A4FDB2685FAA}&quot; pptId=&quot;287&quot;/&gt;&#10;    &lt;slide id=&quot;{00614599-28A5-4A70-B055-392341B0BAEC}&quot; pptId=&quot;292&quot;/&gt;&#10;    &lt;slide id=&quot;{1B52AA92-0500-4318-A1DB-8BD1607F62FF}&quot; pptId=&quot;288&quot;/&gt;&#10;    &lt;slide id=&quot;{E6D9ABC9-31ED-42E6-BDA7-D24D97AF7BDC}&quot; pptId=&quot;271&quot;/&gt;&#10;    &lt;slide id=&quot;{980BD740-87FE-4C12-BE3C-DDD931DCC874}&quot; pptId=&quot;295&quot;/&gt;&#10;  &lt;/slides&gt;&#10;&#10;  &lt;narration&gt;&#10;    &lt;audioTracks/&gt;&#10;    &lt;videoTracks/&gt;&#10;  &lt;/narration&gt;&#10;&#10;&lt;/presentation2&gt;&#10;"/>
  <p:tag name="ISPRING_PRESENTATION_COURSE_TITLE" val="LongTermDiscountRates_Guernsey_22May2019JonSpain_Draft_11Apr201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B3D91E58-0F85-411B-85FD-75DE773D26CE}"/>
  <p:tag name="GENSWF_ADVANCE_TIME" val="5.000"/>
  <p:tag name="ISPRING_CUSTOM_TIMING_USED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5CB44AFF-EC9D-47B9-998C-693BC767109E}"/>
  <p:tag name="GENSWF_ADVANCE_TIME" val="5.000"/>
  <p:tag name="ISPRING_CUSTOM_TIMING_USED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639BBCAF-2483-4F10-A95F-E3FBDF79FC87}"/>
  <p:tag name="GENSWF_ADVANCE_TIME" val="5.000"/>
  <p:tag name="ISPRING_CUSTOM_TIMING_USED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5CB44AFF-EC9D-47B9-998C-693BC767109E}"/>
  <p:tag name="GENSWF_ADVANCE_TIME" val="5.000"/>
  <p:tag name="ISPRING_CUSTOM_TIMING_USED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4D067703-6390-4FCE-A7A2-7D7BBD2B94A8}"/>
  <p:tag name="GENSWF_ADVANCE_TIME" val="5.000"/>
  <p:tag name="ISPRING_CUSTOM_TIMING_USED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4D067703-6390-4FCE-A7A2-7D7BBD2B94A8}"/>
  <p:tag name="GENSWF_ADVANCE_TIME" val="5.000"/>
  <p:tag name="ISPRING_CUSTOM_TIMING_USED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F909BE00-A37E-47D8-85C8-DEA8CAACAC92}"/>
  <p:tag name="GENSWF_ADVANCE_TIME" val="5.000"/>
  <p:tag name="ISPRING_CUSTOM_TIMING_USED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EC1B5558-7AD4-44CD-A2F0-B073AC568480}"/>
  <p:tag name="GENSWF_ADVANCE_TIME" val="5.000"/>
  <p:tag name="ISPRING_CUSTOM_TIMING_USED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82AFB00C-4499-4923-9461-FAF88CD40FF0}"/>
  <p:tag name="GENSWF_ADVANCE_TIME" val="5.000"/>
  <p:tag name="ISPRING_CUSTOM_TIMING_USED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E2CEFE73-0766-4E51-9F29-42925077DD98}"/>
  <p:tag name="GENSWF_ADVANCE_TIME" val="5.000"/>
  <p:tag name="ISPRING_CUSTOM_TIMING_USED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BE5F69FD-BDA1-4195-9D1E-E1EBFE33CDFB}"/>
  <p:tag name="GENSWF_ADVANCE_TIME" val="5.000"/>
  <p:tag name="ISPRING_CUSTOM_TIMING_USED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28D18FAC-51EB-4815-9505-5229234EB51B}"/>
  <p:tag name="GENSWF_ADVANCE_TIME" val="5.000"/>
  <p:tag name="ISPRING_CUSTOM_TIMING_USED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28D18FAC-51EB-4815-9505-5229234EB51B}"/>
  <p:tag name="GENSWF_ADVANCE_TIME" val="5.000"/>
  <p:tag name="ISPRING_CUSTOM_TIMING_USED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97FDD772-F131-4581-8DFF-4EB476244DFB}"/>
  <p:tag name="GENSWF_ADVANCE_TIME" val="5.000"/>
  <p:tag name="ISPRING_CUSTOM_TIMING_USED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34D31680-F50B-4F93-AB27-346A8E1519F3}"/>
  <p:tag name="GENSWF_ADVANCE_TIME" val="5.000"/>
  <p:tag name="ISPRING_CUSTOM_TIMING_USED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665F1A46-ED72-47E7-A7BB-6980659B3D55}"/>
  <p:tag name="GENSWF_ADVANCE_TIME" val="5.000"/>
  <p:tag name="ISPRING_CUSTOM_TIMING_USED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E6D9ABC9-31ED-42E6-BDA7-D24D97AF7BDC}"/>
  <p:tag name="GENSWF_ADVANCE_TIME" val="5.000"/>
  <p:tag name="ISPRING_CUSTOM_TIMING_USED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E6D9ABC9-31ED-42E6-BDA7-D24D97AF7BDC}"/>
  <p:tag name="GENSWF_ADVANCE_TIME" val="5.000"/>
  <p:tag name="ISPRING_CUSTOM_TIMING_USED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E6D9ABC9-31ED-42E6-BDA7-D24D97AF7BDC}"/>
  <p:tag name="GENSWF_ADVANCE_TIME" val="5.000"/>
  <p:tag name="ISPRING_CUSTOM_TIMING_USED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E6D9ABC9-31ED-42E6-BDA7-D24D97AF7BDC}"/>
  <p:tag name="GENSWF_ADVANCE_TIME" val="5.000"/>
  <p:tag name="ISPRING_CUSTOM_TIMING_USED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E6D9ABC9-31ED-42E6-BDA7-D24D97AF7BDC}"/>
  <p:tag name="GENSWF_ADVANCE_TIME" val="5.000"/>
  <p:tag name="ISPRING_CUSTOM_TIMING_USED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E6D9ABC9-31ED-42E6-BDA7-D24D97AF7BDC}"/>
  <p:tag name="GENSWF_ADVANCE_TIME" val="5.000"/>
  <p:tag name="ISPRING_CUSTOM_TIMING_USED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F41DEF12-DE4F-467C-A0DB-6A87F4A19CC0}"/>
  <p:tag name="GENSWF_ADVANCE_TIME" val="5.000"/>
  <p:tag name="ISPRING_CUSTOM_TIMING_USED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E6D9ABC9-31ED-42E6-BDA7-D24D97AF7BDC}"/>
  <p:tag name="GENSWF_ADVANCE_TIME" val="5.000"/>
  <p:tag name="ISPRING_CUSTOM_TIMING_USED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E6D9ABC9-31ED-42E6-BDA7-D24D97AF7BDC}"/>
  <p:tag name="GENSWF_ADVANCE_TIME" val="5.000"/>
  <p:tag name="ISPRING_CUSTOM_TIMING_USED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8A394B32-1E5D-4267-A111-D611455BA0B4}"/>
  <p:tag name="GENSWF_ADVANCE_TIME" val="5.000"/>
  <p:tag name="ISPRING_CUSTOM_TIMING_USED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D5EDBCAA-D5B7-40DD-B05C-C8088E534E3C}"/>
  <p:tag name="GENSWF_ADVANCE_TIME" val="5.000"/>
  <p:tag name="ISPRING_CUSTOM_TIMING_USED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BA8E0CB2-5D8A-4506-BBAF-B33326C241E9}"/>
  <p:tag name="GENSWF_ADVANCE_TIME" val="5.000"/>
  <p:tag name="ISPRING_CUSTOM_TIMING_USED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BD52DF0E-C2F2-4CD2-9EA8-2285572FDFC8}"/>
  <p:tag name="GENSWF_ADVANCE_TIME" val="5.000"/>
  <p:tag name="ISPRING_CUSTOM_TIMING_USED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BD52DF0E-C2F2-4CD2-9EA8-2285572FDFC8}"/>
  <p:tag name="GENSWF_ADVANCE_TIME" val="5.000"/>
  <p:tag name="ISPRING_CUSTOM_TIMING_USED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BD52DF0E-C2F2-4CD2-9EA8-2285572FDFC8}"/>
  <p:tag name="GENSWF_ADVANCE_TIME" val="5.000"/>
  <p:tag name="ISPRING_CUSTOM_TIMING_USED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AAC58313-5269-4635-9116-8EB01EA63257}"/>
  <p:tag name="GENSWF_ADVANCE_TIME" val="5.000"/>
  <p:tag name="ISPRING_CUSTOM_TIMING_USED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3C3F6628-D971-458E-9EDC-4F285A77F7B8}"/>
  <p:tag name="GENSWF_ADVANCE_TIME" val="5.000"/>
  <p:tag name="ISPRING_CUSTOM_TIMING_USED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B50315E8-1E89-492F-A814-B8AC9E9282D9}"/>
  <p:tag name="GENSWF_ADVANCE_TIME" val="5.000"/>
  <p:tag name="ISPRING_CUSTOM_TIMING_USED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FLASH_SHOW_AFTER" val="0"/>
  <p:tag name="ISPRING_FLASH_START" val="auto"/>
  <p:tag name="ISPRING_FLASH_TYPE" val="swf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30C28926-DA74-4CE2-945D-16BFCA966D6A}"/>
  <p:tag name="GENSWF_ADVANCE_TIME" val="5.000"/>
  <p:tag name="ISPRING_CUSTOM_TIMING_USED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ED0CB4CA-0716-46FC-926A-1E85C048F3B0}"/>
  <p:tag name="GENSWF_ADVANCE_TIME" val="5.000"/>
  <p:tag name="ISPRING_CUSTOM_TIMING_USED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706320C0-CF80-4D68-BD75-F215D4F197D4}"/>
  <p:tag name="GENSWF_ADVANCE_TIME" val="5.000"/>
  <p:tag name="ISPRING_CUSTOM_TIMING_USED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FLASH_SHOW_AFTER" val="0"/>
  <p:tag name="ISPRING_FLASH_START" val="auto"/>
  <p:tag name="ISPRING_FLASH_TYPE" val="swf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3BF22500-E1B4-492A-9249-2668C4D6D6C8}"/>
  <p:tag name="GENSWF_ADVANCE_TIME" val="5.000"/>
  <p:tag name="ISPRING_CUSTOM_TIMING_USED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821C9680-AE80-4998-BEFE-8F5C907AA913}"/>
  <p:tag name="GENSWF_ADVANCE_TIME" val="5.000"/>
  <p:tag name="ISPRING_CUSTOM_TIMING_USED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FLASH_SHOW_AFTER" val="0"/>
  <p:tag name="ISPRING_FLASH_START" val="auto"/>
  <p:tag name="ISPRING_FLASH_TYPE" val="swf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E6D9ABC9-31ED-42E6-BDA7-D24D97AF7BDC}"/>
  <p:tag name="GENSWF_ADVANCE_TIME" val="5.000"/>
  <p:tag name="ISPRING_CUSTOM_TIMING_USED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E6D9ABC9-31ED-42E6-BDA7-D24D97AF7BDC}"/>
  <p:tag name="GENSWF_ADVANCE_TIME" val="5.000"/>
  <p:tag name="ISPRING_CUSTOM_TIMING_USED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ED0CB4CA-0716-46FC-926A-1E85C048F3B0}"/>
  <p:tag name="GENSWF_ADVANCE_TIME" val="5.000"/>
  <p:tag name="ISPRING_CUSTOM_TIMING_USED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3BF22500-E1B4-492A-9249-2668C4D6D6C8}"/>
  <p:tag name="GENSWF_ADVANCE_TIME" val="5.000"/>
  <p:tag name="ISPRING_CUSTOM_TIMING_USED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46B704B7-DBBA-45E5-8509-6830BD6833E3}"/>
  <p:tag name="GENSWF_ADVANCE_TIME" val="5.000"/>
  <p:tag name="ISPRING_CUSTOM_TIMING_USED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00614599-28A5-4A70-B055-392341B0BAEC}"/>
  <p:tag name="GENSWF_ADVANCE_TIME" val="5.000"/>
  <p:tag name="ISPRING_CUSTOM_TIMING_USED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E6D9ABC9-31ED-42E6-BDA7-D24D97AF7BDC}"/>
  <p:tag name="GENSWF_ADVANCE_TIME" val="5.000"/>
  <p:tag name="ISPRING_CUSTOM_TIMING_USED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FLASH_SHOW_AFTER" val="0"/>
  <p:tag name="ISPRING_FLASH_START" val="auto"/>
  <p:tag name="ISPRING_FLASH_TYPE" val="swf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27001</TotalTime>
  <Words>3861</Words>
  <Application>Microsoft Office PowerPoint</Application>
  <PresentationFormat>On-screen Show (4:3)</PresentationFormat>
  <Paragraphs>848</Paragraphs>
  <Slides>47</Slides>
  <Notes>46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47</vt:i4>
      </vt:variant>
    </vt:vector>
  </HeadingPairs>
  <TitlesOfParts>
    <vt:vector size="54" baseType="lpstr">
      <vt:lpstr>Arial</vt:lpstr>
      <vt:lpstr>Calibri</vt:lpstr>
      <vt:lpstr>Calibri Light</vt:lpstr>
      <vt:lpstr>Times New Roman</vt:lpstr>
      <vt:lpstr>Wingdings</vt:lpstr>
      <vt:lpstr>Default Design</vt:lpstr>
      <vt:lpstr>Custom Design</vt:lpstr>
      <vt:lpstr>PowerPoint Presentation</vt:lpstr>
      <vt:lpstr>disclaimer</vt:lpstr>
      <vt:lpstr>agenda</vt:lpstr>
      <vt:lpstr>actuarial profession’s USP</vt:lpstr>
      <vt:lpstr>approaches to risk</vt:lpstr>
      <vt:lpstr>what is “mark-to-market” (MtM)?</vt:lpstr>
      <vt:lpstr>following evidence is essential</vt:lpstr>
      <vt:lpstr>what is a discount rate?</vt:lpstr>
      <vt:lpstr>actuarial reflection of reality</vt:lpstr>
      <vt:lpstr>single numbers presented as “results”</vt:lpstr>
      <vt:lpstr>forecasting approaches</vt:lpstr>
      <vt:lpstr>is there a long-term?</vt:lpstr>
      <vt:lpstr>long-term risk premium (UK)?</vt:lpstr>
      <vt:lpstr>long-term risk premium (global)?</vt:lpstr>
      <vt:lpstr>how likely is equity risk premium?</vt:lpstr>
      <vt:lpstr>robust actuarial approaches (1 of 2)</vt:lpstr>
      <vt:lpstr>robust actuarial approaches (2 of 2)</vt:lpstr>
      <vt:lpstr>base data (1 of 5)</vt:lpstr>
      <vt:lpstr>base data (2 of 5)</vt:lpstr>
      <vt:lpstr>base data (3 of 5)</vt:lpstr>
      <vt:lpstr>base data (4 of 5)</vt:lpstr>
      <vt:lpstr>base data (5 of 5)</vt:lpstr>
      <vt:lpstr>random numbers (1 of 4)</vt:lpstr>
      <vt:lpstr>random numbers (2 of 4)</vt:lpstr>
      <vt:lpstr>random numbers (3 of 4)</vt:lpstr>
      <vt:lpstr>random numbers (4 of 4)</vt:lpstr>
      <vt:lpstr>simple financial contracts (1 of 18)</vt:lpstr>
      <vt:lpstr>simple financial contracts (2 of 18)</vt:lpstr>
      <vt:lpstr>simple financial contracts (3 of 18)</vt:lpstr>
      <vt:lpstr>simple financial contracts (4 of 18)</vt:lpstr>
      <vt:lpstr>simple financial contracts (5 of 18)</vt:lpstr>
      <vt:lpstr>simple financial contracts (6 of 18)</vt:lpstr>
      <vt:lpstr>simple financial contracts (7 of 18)</vt:lpstr>
      <vt:lpstr>simple financial contracts (8 of 18)</vt:lpstr>
      <vt:lpstr>simple financial contracts (9 of 18)</vt:lpstr>
      <vt:lpstr>simple financial contracts (10 of 18)</vt:lpstr>
      <vt:lpstr>simple financial contracts (11 of 18)</vt:lpstr>
      <vt:lpstr>simple financial contracts (12 of 18)</vt:lpstr>
      <vt:lpstr>simple financial contracts (13 of 18)</vt:lpstr>
      <vt:lpstr>simple financial contracts (14 of 18)</vt:lpstr>
      <vt:lpstr>simple financial contracts (15 of 18)</vt:lpstr>
      <vt:lpstr>simple financial contracts (16 of 18)</vt:lpstr>
      <vt:lpstr>simple financial contracts (17 of 18)</vt:lpstr>
      <vt:lpstr>simple financial contracts (18 of 18)</vt:lpstr>
      <vt:lpstr>hugely severe DB economic impact</vt:lpstr>
      <vt:lpstr>stop relying upon discount process</vt:lpstr>
      <vt:lpstr>random numbers chart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DB Pension Benefits</dc:title>
  <dc:creator>Jon</dc:creator>
  <cp:lastModifiedBy>Jon Spain</cp:lastModifiedBy>
  <cp:revision>693</cp:revision>
  <cp:lastPrinted>2019-11-26T22:37:46Z</cp:lastPrinted>
  <dcterms:created xsi:type="dcterms:W3CDTF">2016-03-08T22:01:13Z</dcterms:created>
  <dcterms:modified xsi:type="dcterms:W3CDTF">2019-12-04T10:08:40Z</dcterms:modified>
</cp:coreProperties>
</file>